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66"/>
  </p:notesMasterIdLst>
  <p:handoutMasterIdLst>
    <p:handoutMasterId r:id="rId67"/>
  </p:handoutMasterIdLst>
  <p:sldIdLst>
    <p:sldId id="341" r:id="rId5"/>
    <p:sldId id="360" r:id="rId6"/>
    <p:sldId id="361" r:id="rId7"/>
    <p:sldId id="260" r:id="rId8"/>
    <p:sldId id="414" r:id="rId9"/>
    <p:sldId id="339" r:id="rId10"/>
    <p:sldId id="423" r:id="rId11"/>
    <p:sldId id="415" r:id="rId12"/>
    <p:sldId id="394" r:id="rId13"/>
    <p:sldId id="424" r:id="rId14"/>
    <p:sldId id="420" r:id="rId15"/>
    <p:sldId id="342" r:id="rId16"/>
    <p:sldId id="398" r:id="rId17"/>
    <p:sldId id="417" r:id="rId18"/>
    <p:sldId id="363" r:id="rId19"/>
    <p:sldId id="356" r:id="rId20"/>
    <p:sldId id="346" r:id="rId21"/>
    <p:sldId id="406" r:id="rId22"/>
    <p:sldId id="407" r:id="rId23"/>
    <p:sldId id="408" r:id="rId24"/>
    <p:sldId id="409" r:id="rId25"/>
    <p:sldId id="410" r:id="rId26"/>
    <p:sldId id="348" r:id="rId27"/>
    <p:sldId id="399" r:id="rId28"/>
    <p:sldId id="350" r:id="rId29"/>
    <p:sldId id="357" r:id="rId30"/>
    <p:sldId id="351" r:id="rId31"/>
    <p:sldId id="376" r:id="rId32"/>
    <p:sldId id="352" r:id="rId33"/>
    <p:sldId id="353" r:id="rId34"/>
    <p:sldId id="413" r:id="rId35"/>
    <p:sldId id="354" r:id="rId36"/>
    <p:sldId id="365" r:id="rId37"/>
    <p:sldId id="366" r:id="rId38"/>
    <p:sldId id="368" r:id="rId39"/>
    <p:sldId id="372" r:id="rId40"/>
    <p:sldId id="359" r:id="rId41"/>
    <p:sldId id="421" r:id="rId42"/>
    <p:sldId id="422" r:id="rId43"/>
    <p:sldId id="364" r:id="rId44"/>
    <p:sldId id="386" r:id="rId45"/>
    <p:sldId id="379" r:id="rId46"/>
    <p:sldId id="383" r:id="rId47"/>
    <p:sldId id="384" r:id="rId48"/>
    <p:sldId id="385" r:id="rId49"/>
    <p:sldId id="369" r:id="rId50"/>
    <p:sldId id="370" r:id="rId51"/>
    <p:sldId id="371" r:id="rId52"/>
    <p:sldId id="373" r:id="rId53"/>
    <p:sldId id="375" r:id="rId54"/>
    <p:sldId id="377" r:id="rId55"/>
    <p:sldId id="388" r:id="rId56"/>
    <p:sldId id="392" r:id="rId57"/>
    <p:sldId id="391" r:id="rId58"/>
    <p:sldId id="393" r:id="rId59"/>
    <p:sldId id="378" r:id="rId60"/>
    <p:sldId id="387" r:id="rId61"/>
    <p:sldId id="411" r:id="rId62"/>
    <p:sldId id="374" r:id="rId63"/>
    <p:sldId id="380" r:id="rId64"/>
    <p:sldId id="306" r:id="rId65"/>
  </p:sldIdLst>
  <p:sldSz cx="12188825" cy="6858000"/>
  <p:notesSz cx="6858000" cy="9144000"/>
  <p:custDataLst>
    <p:tags r:id="rId6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BAE023-CD4B-9D13-B9DE-B9CFD1940B75}" v="4" dt="2024-10-08T21:31:57.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39"/>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10/10/2024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10/10/2024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4143376" y="9120189"/>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37" tIns="48319" rIns="96637" bIns="48319" anchor="b"/>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B77D782E-EBA0-4F37-BC18-594B8791779E}" type="slidenum">
              <a:rPr lang="en-US" altLang="en-US" sz="1300">
                <a:solidFill>
                  <a:srgbClr val="000000"/>
                </a:solidFill>
                <a:latin typeface="Calibri" pitchFamily="34" charset="0"/>
              </a:rPr>
              <a:pPr algn="r" eaLnBrk="1" hangingPunct="1"/>
              <a:t>1</a:t>
            </a:fld>
            <a:endParaRPr lang="en-US" altLang="en-US" sz="1300">
              <a:solidFill>
                <a:srgbClr val="000000"/>
              </a:solidFill>
              <a:latin typeface="Calibri" pitchFamily="34"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endParaRPr lang="en-US" altLang="en-US">
              <a:latin typeface="Myriad Pro"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10</a:t>
            </a:fld>
            <a:endParaRPr lang="en-US" altLang="en-US" sz="1300">
              <a:latin typeface="Calibri" pitchFamily="34" charset="0"/>
            </a:endParaRPr>
          </a:p>
        </p:txBody>
      </p:sp>
    </p:spTree>
    <p:extLst>
      <p:ext uri="{BB962C8B-B14F-4D97-AF65-F5344CB8AC3E}">
        <p14:creationId xmlns:p14="http://schemas.microsoft.com/office/powerpoint/2010/main" val="28674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11</a:t>
            </a:fld>
            <a:endParaRPr lang="en-US" altLang="en-US" sz="1300">
              <a:latin typeface="Calibri" pitchFamily="34" charset="0"/>
            </a:endParaRPr>
          </a:p>
        </p:txBody>
      </p:sp>
    </p:spTree>
    <p:extLst>
      <p:ext uri="{BB962C8B-B14F-4D97-AF65-F5344CB8AC3E}">
        <p14:creationId xmlns:p14="http://schemas.microsoft.com/office/powerpoint/2010/main" val="44221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12</a:t>
            </a:fld>
            <a:endParaRPr lang="en-US" altLang="en-US" sz="1300">
              <a:latin typeface="Calibri" pitchFamily="34" charset="0"/>
            </a:endParaRPr>
          </a:p>
        </p:txBody>
      </p:sp>
    </p:spTree>
    <p:extLst>
      <p:ext uri="{BB962C8B-B14F-4D97-AF65-F5344CB8AC3E}">
        <p14:creationId xmlns:p14="http://schemas.microsoft.com/office/powerpoint/2010/main" val="70000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13</a:t>
            </a:fld>
            <a:endParaRPr lang="en-US" altLang="en-US" sz="1300">
              <a:latin typeface="Calibri" pitchFamily="34" charset="0"/>
            </a:endParaRPr>
          </a:p>
        </p:txBody>
      </p:sp>
    </p:spTree>
    <p:extLst>
      <p:ext uri="{BB962C8B-B14F-4D97-AF65-F5344CB8AC3E}">
        <p14:creationId xmlns:p14="http://schemas.microsoft.com/office/powerpoint/2010/main" val="338482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14</a:t>
            </a:fld>
            <a:endParaRPr lang="en-US" altLang="en-US" sz="1300">
              <a:latin typeface="Calibri" pitchFamily="34" charset="0"/>
            </a:endParaRPr>
          </a:p>
        </p:txBody>
      </p:sp>
    </p:spTree>
    <p:extLst>
      <p:ext uri="{BB962C8B-B14F-4D97-AF65-F5344CB8AC3E}">
        <p14:creationId xmlns:p14="http://schemas.microsoft.com/office/powerpoint/2010/main" val="66080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15</a:t>
            </a:fld>
            <a:endParaRPr lang="en-US" altLang="en-US" sz="1300">
              <a:latin typeface="Calibri" pitchFamily="34" charset="0"/>
            </a:endParaRPr>
          </a:p>
        </p:txBody>
      </p:sp>
    </p:spTree>
    <p:extLst>
      <p:ext uri="{BB962C8B-B14F-4D97-AF65-F5344CB8AC3E}">
        <p14:creationId xmlns:p14="http://schemas.microsoft.com/office/powerpoint/2010/main" val="3026209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16</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2112267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17</a:t>
            </a:fld>
            <a:endParaRPr lang="en-US" altLang="en-US" sz="1300">
              <a:latin typeface="Calibri" pitchFamily="34" charset="0"/>
            </a:endParaRPr>
          </a:p>
        </p:txBody>
      </p:sp>
    </p:spTree>
    <p:extLst>
      <p:ext uri="{BB962C8B-B14F-4D97-AF65-F5344CB8AC3E}">
        <p14:creationId xmlns:p14="http://schemas.microsoft.com/office/powerpoint/2010/main" val="1437056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18</a:t>
            </a:fld>
            <a:endParaRPr lang="en-US" altLang="en-US" sz="1300">
              <a:latin typeface="Calibri" pitchFamily="34" charset="0"/>
            </a:endParaRPr>
          </a:p>
        </p:txBody>
      </p:sp>
    </p:spTree>
    <p:extLst>
      <p:ext uri="{BB962C8B-B14F-4D97-AF65-F5344CB8AC3E}">
        <p14:creationId xmlns:p14="http://schemas.microsoft.com/office/powerpoint/2010/main" val="75453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19</a:t>
            </a:fld>
            <a:endParaRPr lang="en-US" altLang="en-US" sz="1300">
              <a:latin typeface="Calibri" pitchFamily="34" charset="0"/>
            </a:endParaRPr>
          </a:p>
        </p:txBody>
      </p:sp>
    </p:spTree>
    <p:extLst>
      <p:ext uri="{BB962C8B-B14F-4D97-AF65-F5344CB8AC3E}">
        <p14:creationId xmlns:p14="http://schemas.microsoft.com/office/powerpoint/2010/main" val="428755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a:t>
            </a:fld>
            <a:endParaRPr lang="en-US" altLang="en-US" sz="1300">
              <a:latin typeface="Calibri" pitchFamily="34" charset="0"/>
            </a:endParaRPr>
          </a:p>
        </p:txBody>
      </p:sp>
    </p:spTree>
    <p:extLst>
      <p:ext uri="{BB962C8B-B14F-4D97-AF65-F5344CB8AC3E}">
        <p14:creationId xmlns:p14="http://schemas.microsoft.com/office/powerpoint/2010/main" val="728274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20</a:t>
            </a:fld>
            <a:endParaRPr lang="en-US" altLang="en-US" sz="1300">
              <a:latin typeface="Calibri" pitchFamily="34" charset="0"/>
            </a:endParaRPr>
          </a:p>
        </p:txBody>
      </p:sp>
    </p:spTree>
    <p:extLst>
      <p:ext uri="{BB962C8B-B14F-4D97-AF65-F5344CB8AC3E}">
        <p14:creationId xmlns:p14="http://schemas.microsoft.com/office/powerpoint/2010/main" val="2920372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21</a:t>
            </a:fld>
            <a:endParaRPr lang="en-US" altLang="en-US" sz="1300">
              <a:latin typeface="Calibri" pitchFamily="34" charset="0"/>
            </a:endParaRPr>
          </a:p>
        </p:txBody>
      </p:sp>
    </p:spTree>
    <p:extLst>
      <p:ext uri="{BB962C8B-B14F-4D97-AF65-F5344CB8AC3E}">
        <p14:creationId xmlns:p14="http://schemas.microsoft.com/office/powerpoint/2010/main" val="184959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914400" eaLnBrk="1" hangingPunct="1">
              <a:spcAft>
                <a:spcPct val="20000"/>
              </a:spcAft>
              <a:buClr>
                <a:schemeClr val="tx1">
                  <a:lumMod val="75000"/>
                  <a:lumOff val="25000"/>
                </a:schemeClr>
              </a:buClr>
              <a:defRPr/>
            </a:pPr>
            <a:endParaRPr lang="en-US" sz="1200">
              <a:solidFill>
                <a:srgbClr val="000000"/>
              </a:solidFill>
              <a:latin typeface="+mn-lt"/>
              <a:ea typeface="Outfit" pitchFamily="34" charset="-122"/>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22</a:t>
            </a:fld>
            <a:endParaRPr lang="en-US" altLang="en-US" sz="1300">
              <a:latin typeface="Calibri" pitchFamily="34" charset="0"/>
            </a:endParaRPr>
          </a:p>
        </p:txBody>
      </p:sp>
    </p:spTree>
    <p:extLst>
      <p:ext uri="{BB962C8B-B14F-4D97-AF65-F5344CB8AC3E}">
        <p14:creationId xmlns:p14="http://schemas.microsoft.com/office/powerpoint/2010/main" val="2024355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23</a:t>
            </a:fld>
            <a:endParaRPr lang="en-US" altLang="en-US" sz="1300">
              <a:latin typeface="Calibri" pitchFamily="34" charset="0"/>
            </a:endParaRPr>
          </a:p>
        </p:txBody>
      </p:sp>
    </p:spTree>
    <p:extLst>
      <p:ext uri="{BB962C8B-B14F-4D97-AF65-F5344CB8AC3E}">
        <p14:creationId xmlns:p14="http://schemas.microsoft.com/office/powerpoint/2010/main" val="3030622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24</a:t>
            </a:fld>
            <a:endParaRPr lang="en-US" altLang="en-US" sz="1300">
              <a:latin typeface="Calibri" pitchFamily="34" charset="0"/>
            </a:endParaRPr>
          </a:p>
        </p:txBody>
      </p:sp>
    </p:spTree>
    <p:extLst>
      <p:ext uri="{BB962C8B-B14F-4D97-AF65-F5344CB8AC3E}">
        <p14:creationId xmlns:p14="http://schemas.microsoft.com/office/powerpoint/2010/main" val="3322820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25</a:t>
            </a:fld>
            <a:endParaRPr lang="en-US" altLang="en-US" sz="1300">
              <a:latin typeface="Calibri" pitchFamily="34" charset="0"/>
            </a:endParaRPr>
          </a:p>
        </p:txBody>
      </p:sp>
    </p:spTree>
    <p:extLst>
      <p:ext uri="{BB962C8B-B14F-4D97-AF65-F5344CB8AC3E}">
        <p14:creationId xmlns:p14="http://schemas.microsoft.com/office/powerpoint/2010/main" val="3805518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26</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1643409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a:latin typeface="+mn-lt"/>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27</a:t>
            </a:fld>
            <a:endParaRPr lang="en-US" altLang="en-US" sz="1300">
              <a:latin typeface="Calibri" pitchFamily="34" charset="0"/>
            </a:endParaRPr>
          </a:p>
        </p:txBody>
      </p:sp>
    </p:spTree>
    <p:extLst>
      <p:ext uri="{BB962C8B-B14F-4D97-AF65-F5344CB8AC3E}">
        <p14:creationId xmlns:p14="http://schemas.microsoft.com/office/powerpoint/2010/main" val="583543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28</a:t>
            </a:fld>
            <a:endParaRPr lang="en-US" altLang="en-US" sz="1300">
              <a:latin typeface="Calibri" pitchFamily="34" charset="0"/>
            </a:endParaRPr>
          </a:p>
        </p:txBody>
      </p:sp>
    </p:spTree>
    <p:extLst>
      <p:ext uri="{BB962C8B-B14F-4D97-AF65-F5344CB8AC3E}">
        <p14:creationId xmlns:p14="http://schemas.microsoft.com/office/powerpoint/2010/main" val="2258610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29</a:t>
            </a:fld>
            <a:endParaRPr lang="en-US" altLang="en-US" sz="1300">
              <a:latin typeface="Calibri" pitchFamily="34" charset="0"/>
            </a:endParaRPr>
          </a:p>
        </p:txBody>
      </p:sp>
    </p:spTree>
    <p:extLst>
      <p:ext uri="{BB962C8B-B14F-4D97-AF65-F5344CB8AC3E}">
        <p14:creationId xmlns:p14="http://schemas.microsoft.com/office/powerpoint/2010/main" val="207550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a:t>
            </a:fld>
            <a:endParaRPr lang="en-US" altLang="en-US" sz="1300">
              <a:latin typeface="Calibri" pitchFamily="34" charset="0"/>
            </a:endParaRPr>
          </a:p>
        </p:txBody>
      </p:sp>
    </p:spTree>
    <p:extLst>
      <p:ext uri="{BB962C8B-B14F-4D97-AF65-F5344CB8AC3E}">
        <p14:creationId xmlns:p14="http://schemas.microsoft.com/office/powerpoint/2010/main" val="1749971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30</a:t>
            </a:fld>
            <a:endParaRPr lang="en-US" altLang="en-US" sz="1300">
              <a:latin typeface="Calibri" pitchFamily="34" charset="0"/>
            </a:endParaRPr>
          </a:p>
        </p:txBody>
      </p:sp>
    </p:spTree>
    <p:extLst>
      <p:ext uri="{BB962C8B-B14F-4D97-AF65-F5344CB8AC3E}">
        <p14:creationId xmlns:p14="http://schemas.microsoft.com/office/powerpoint/2010/main" val="2268983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31</a:t>
            </a:fld>
            <a:endParaRPr lang="en-US" altLang="en-US" sz="1300">
              <a:latin typeface="Calibri" pitchFamily="34" charset="0"/>
            </a:endParaRPr>
          </a:p>
        </p:txBody>
      </p:sp>
    </p:spTree>
    <p:extLst>
      <p:ext uri="{BB962C8B-B14F-4D97-AF65-F5344CB8AC3E}">
        <p14:creationId xmlns:p14="http://schemas.microsoft.com/office/powerpoint/2010/main" val="4205414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32</a:t>
            </a:fld>
            <a:endParaRPr lang="en-US" altLang="en-US" sz="1300">
              <a:latin typeface="Calibri" pitchFamily="34" charset="0"/>
            </a:endParaRPr>
          </a:p>
        </p:txBody>
      </p:sp>
    </p:spTree>
    <p:extLst>
      <p:ext uri="{BB962C8B-B14F-4D97-AF65-F5344CB8AC3E}">
        <p14:creationId xmlns:p14="http://schemas.microsoft.com/office/powerpoint/2010/main" val="3186534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33</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3755984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34</a:t>
            </a:fld>
            <a:endParaRPr lang="en-US" altLang="en-US" sz="1300">
              <a:latin typeface="Calibri" pitchFamily="34" charset="0"/>
            </a:endParaRPr>
          </a:p>
        </p:txBody>
      </p:sp>
    </p:spTree>
    <p:extLst>
      <p:ext uri="{BB962C8B-B14F-4D97-AF65-F5344CB8AC3E}">
        <p14:creationId xmlns:p14="http://schemas.microsoft.com/office/powerpoint/2010/main" val="1778303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35</a:t>
            </a:fld>
            <a:endParaRPr lang="en-US" altLang="en-US" sz="1300">
              <a:latin typeface="Calibri" pitchFamily="34" charset="0"/>
            </a:endParaRPr>
          </a:p>
        </p:txBody>
      </p:sp>
    </p:spTree>
    <p:extLst>
      <p:ext uri="{BB962C8B-B14F-4D97-AF65-F5344CB8AC3E}">
        <p14:creationId xmlns:p14="http://schemas.microsoft.com/office/powerpoint/2010/main" val="3257972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36</a:t>
            </a:fld>
            <a:endParaRPr lang="en-US" altLang="en-US" sz="1300">
              <a:latin typeface="Calibri" pitchFamily="34" charset="0"/>
            </a:endParaRPr>
          </a:p>
        </p:txBody>
      </p:sp>
    </p:spTree>
    <p:extLst>
      <p:ext uri="{BB962C8B-B14F-4D97-AF65-F5344CB8AC3E}">
        <p14:creationId xmlns:p14="http://schemas.microsoft.com/office/powerpoint/2010/main" val="2418503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37</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1984065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38</a:t>
            </a:fld>
            <a:endParaRPr lang="en-US" altLang="en-US" sz="1300">
              <a:latin typeface="Calibri" pitchFamily="34" charset="0"/>
            </a:endParaRPr>
          </a:p>
        </p:txBody>
      </p:sp>
    </p:spTree>
    <p:extLst>
      <p:ext uri="{BB962C8B-B14F-4D97-AF65-F5344CB8AC3E}">
        <p14:creationId xmlns:p14="http://schemas.microsoft.com/office/powerpoint/2010/main" val="2302489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39</a:t>
            </a:fld>
            <a:endParaRPr lang="en-US" altLang="en-US" sz="1300">
              <a:latin typeface="Calibri" pitchFamily="34" charset="0"/>
            </a:endParaRPr>
          </a:p>
        </p:txBody>
      </p:sp>
    </p:spTree>
    <p:extLst>
      <p:ext uri="{BB962C8B-B14F-4D97-AF65-F5344CB8AC3E}">
        <p14:creationId xmlns:p14="http://schemas.microsoft.com/office/powerpoint/2010/main" val="1984157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4</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40</a:t>
            </a:fld>
            <a:endParaRPr lang="en-US" altLang="en-US" sz="1300">
              <a:latin typeface="Calibri" pitchFamily="34" charset="0"/>
            </a:endParaRPr>
          </a:p>
        </p:txBody>
      </p:sp>
    </p:spTree>
    <p:extLst>
      <p:ext uri="{BB962C8B-B14F-4D97-AF65-F5344CB8AC3E}">
        <p14:creationId xmlns:p14="http://schemas.microsoft.com/office/powerpoint/2010/main" val="176968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41</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76951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indent="0" defTabSz="914400" eaLnBrk="1" hangingPunct="1">
              <a:spcAft>
                <a:spcPct val="20000"/>
              </a:spcAft>
              <a:buClr>
                <a:schemeClr val="tx1">
                  <a:lumMod val="75000"/>
                  <a:lumOff val="25000"/>
                </a:schemeClr>
              </a:buClr>
              <a:buNone/>
              <a:defRPr/>
            </a:pPr>
            <a:r>
              <a:rPr lang="en-US" sz="1200">
                <a:solidFill>
                  <a:srgbClr val="000000"/>
                </a:solidFill>
                <a:latin typeface="+mn-lt"/>
                <a:ea typeface="Outfit" pitchFamily="34" charset="-122"/>
              </a:rPr>
              <a:t>The ideal cortisol awakening response should be at least 50% higher at 30 minutes, as compared to the cortisol result at waking. The ideal response should then decline. </a:t>
            </a:r>
          </a:p>
          <a:p>
            <a:pPr marL="0" indent="0" defTabSz="914400" eaLnBrk="1" hangingPunct="1">
              <a:spcAft>
                <a:spcPct val="20000"/>
              </a:spcAft>
              <a:buClr>
                <a:schemeClr val="tx1">
                  <a:lumMod val="75000"/>
                  <a:lumOff val="25000"/>
                </a:schemeClr>
              </a:buClr>
              <a:buNone/>
              <a:defRPr/>
            </a:pPr>
            <a:r>
              <a:rPr lang="en-US" sz="1200">
                <a:solidFill>
                  <a:srgbClr val="000000"/>
                </a:solidFill>
                <a:latin typeface="+mn-lt"/>
                <a:ea typeface="Outfit" pitchFamily="34" charset="-122"/>
              </a:rPr>
              <a:t>The cortisol result at 60 minutes should be lower than the cortisol result at 30 minutes.</a:t>
            </a:r>
          </a:p>
          <a:p>
            <a:pPr marL="0" indent="0" defTabSz="914400" eaLnBrk="1" hangingPunct="1">
              <a:spcAft>
                <a:spcPct val="20000"/>
              </a:spcAft>
              <a:buClr>
                <a:schemeClr val="tx1">
                  <a:lumMod val="75000"/>
                  <a:lumOff val="25000"/>
                </a:schemeClr>
              </a:buClr>
              <a:buNone/>
              <a:defRPr/>
            </a:pPr>
            <a:r>
              <a:rPr lang="en-US" sz="1200">
                <a:solidFill>
                  <a:srgbClr val="000000"/>
                </a:solidFill>
                <a:latin typeface="+mn-lt"/>
                <a:ea typeface="Outfit" pitchFamily="34" charset="-122"/>
              </a:rPr>
              <a:t>The green reference range on the report illustrates an ideal cortisol awakening response.</a:t>
            </a: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42</a:t>
            </a:fld>
            <a:endParaRPr lang="en-US" altLang="en-US" sz="1300">
              <a:latin typeface="Calibri" pitchFamily="34" charset="0"/>
            </a:endParaRPr>
          </a:p>
        </p:txBody>
      </p:sp>
    </p:spTree>
    <p:extLst>
      <p:ext uri="{BB962C8B-B14F-4D97-AF65-F5344CB8AC3E}">
        <p14:creationId xmlns:p14="http://schemas.microsoft.com/office/powerpoint/2010/main" val="1472727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0000"/>
                </a:solidFill>
                <a:latin typeface="+mn-lt"/>
                <a:ea typeface="Outfit" pitchFamily="34" charset="-122"/>
              </a:rPr>
              <a:t>This report shows elevated results at 30 minutes and 60 minutes, so this cortisol awakening response is higher than optimal.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0000"/>
                </a:solidFill>
                <a:latin typeface="+mn-lt"/>
                <a:ea typeface="Outfit" pitchFamily="34" charset="-122"/>
              </a:rPr>
              <a:t>This cortisol awakening response also lasts longer than an ideal response. The ideal response should decline more and sooner after the 30-minute time point.</a:t>
            </a: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43</a:t>
            </a:fld>
            <a:endParaRPr lang="en-US" altLang="en-US" sz="1300">
              <a:latin typeface="Calibri" pitchFamily="34" charset="0"/>
            </a:endParaRPr>
          </a:p>
        </p:txBody>
      </p:sp>
    </p:spTree>
    <p:extLst>
      <p:ext uri="{BB962C8B-B14F-4D97-AF65-F5344CB8AC3E}">
        <p14:creationId xmlns:p14="http://schemas.microsoft.com/office/powerpoint/2010/main" val="9604441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0000"/>
                </a:solidFill>
                <a:latin typeface="+mn-lt"/>
                <a:ea typeface="Outfit" pitchFamily="34" charset="-122"/>
              </a:rPr>
              <a:t>This report shows elevated cortisol results at waking, 30 minutes, 60 minutes, and noon.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0000"/>
                </a:solidFill>
                <a:latin typeface="+mn-lt"/>
                <a:ea typeface="Outfit" pitchFamily="34" charset="-122"/>
              </a:rPr>
              <a:t>The increase from the cortisol at waking to the cortisol at 30 minutes is adequate (&gt; 50%), however the cortisol result at waking is higher than it should be at that time.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0000"/>
                </a:solidFill>
                <a:latin typeface="+mn-lt"/>
                <a:ea typeface="Outfit" pitchFamily="34" charset="-122"/>
              </a:rPr>
              <a:t>The cortisol results at 60 minutes and noon also remain elevated.</a:t>
            </a: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44</a:t>
            </a:fld>
            <a:endParaRPr lang="en-US" altLang="en-US" sz="1300">
              <a:latin typeface="Calibri" pitchFamily="34" charset="0"/>
            </a:endParaRPr>
          </a:p>
        </p:txBody>
      </p:sp>
    </p:spTree>
    <p:extLst>
      <p:ext uri="{BB962C8B-B14F-4D97-AF65-F5344CB8AC3E}">
        <p14:creationId xmlns:p14="http://schemas.microsoft.com/office/powerpoint/2010/main" val="3488079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0000"/>
                </a:solidFill>
                <a:latin typeface="+mn-lt"/>
                <a:ea typeface="Outfit" pitchFamily="34" charset="-122"/>
              </a:rPr>
              <a:t>This report shows a normal waking cortisol result, and a small increase of 24% at the 30-minute time point.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000000"/>
                </a:solidFill>
                <a:latin typeface="+mn-lt"/>
                <a:ea typeface="Outfit" pitchFamily="34" charset="-122"/>
              </a:rPr>
              <a:t>This cortisol awakening response is low. The cortisol result at 30 minutes should be at least 50% higher than the cortisol result at waking.</a:t>
            </a: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45</a:t>
            </a:fld>
            <a:endParaRPr lang="en-US" altLang="en-US" sz="1300">
              <a:latin typeface="Calibri" pitchFamily="34" charset="0"/>
            </a:endParaRPr>
          </a:p>
        </p:txBody>
      </p:sp>
    </p:spTree>
    <p:extLst>
      <p:ext uri="{BB962C8B-B14F-4D97-AF65-F5344CB8AC3E}">
        <p14:creationId xmlns:p14="http://schemas.microsoft.com/office/powerpoint/2010/main" val="1035278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46</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1093691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47</a:t>
            </a:fld>
            <a:endParaRPr lang="en-US" altLang="en-US" sz="1300">
              <a:latin typeface="Calibri" pitchFamily="34" charset="0"/>
            </a:endParaRPr>
          </a:p>
        </p:txBody>
      </p:sp>
    </p:spTree>
    <p:extLst>
      <p:ext uri="{BB962C8B-B14F-4D97-AF65-F5344CB8AC3E}">
        <p14:creationId xmlns:p14="http://schemas.microsoft.com/office/powerpoint/2010/main" val="230963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48</a:t>
            </a:fld>
            <a:endParaRPr lang="en-US" altLang="en-US" sz="1300">
              <a:latin typeface="Calibri" pitchFamily="34" charset="0"/>
            </a:endParaRPr>
          </a:p>
        </p:txBody>
      </p:sp>
    </p:spTree>
    <p:extLst>
      <p:ext uri="{BB962C8B-B14F-4D97-AF65-F5344CB8AC3E}">
        <p14:creationId xmlns:p14="http://schemas.microsoft.com/office/powerpoint/2010/main" val="2160590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49</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140574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a:t>
            </a:fld>
            <a:endParaRPr lang="en-US" altLang="en-US" sz="1300">
              <a:latin typeface="Calibri" pitchFamily="34" charset="0"/>
            </a:endParaRPr>
          </a:p>
        </p:txBody>
      </p:sp>
    </p:spTree>
    <p:extLst>
      <p:ext uri="{BB962C8B-B14F-4D97-AF65-F5344CB8AC3E}">
        <p14:creationId xmlns:p14="http://schemas.microsoft.com/office/powerpoint/2010/main" val="2900533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50</a:t>
            </a:fld>
            <a:endParaRPr lang="en-US" altLang="en-US" sz="1300">
              <a:latin typeface="Calibri" pitchFamily="34" charset="0"/>
            </a:endParaRPr>
          </a:p>
        </p:txBody>
      </p:sp>
    </p:spTree>
    <p:extLst>
      <p:ext uri="{BB962C8B-B14F-4D97-AF65-F5344CB8AC3E}">
        <p14:creationId xmlns:p14="http://schemas.microsoft.com/office/powerpoint/2010/main" val="27035136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51</a:t>
            </a:fld>
            <a:endParaRPr lang="en-US" altLang="en-US" sz="1300">
              <a:latin typeface="Calibri" pitchFamily="34" charset="0"/>
            </a:endParaRPr>
          </a:p>
        </p:txBody>
      </p:sp>
    </p:spTree>
    <p:extLst>
      <p:ext uri="{BB962C8B-B14F-4D97-AF65-F5344CB8AC3E}">
        <p14:creationId xmlns:p14="http://schemas.microsoft.com/office/powerpoint/2010/main" val="28352814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52</a:t>
            </a:fld>
            <a:endParaRPr lang="en-US" altLang="en-US" sz="1300">
              <a:latin typeface="Calibri" pitchFamily="34" charset="0"/>
            </a:endParaRPr>
          </a:p>
        </p:txBody>
      </p:sp>
    </p:spTree>
    <p:extLst>
      <p:ext uri="{BB962C8B-B14F-4D97-AF65-F5344CB8AC3E}">
        <p14:creationId xmlns:p14="http://schemas.microsoft.com/office/powerpoint/2010/main" val="3287324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53</a:t>
            </a:fld>
            <a:endParaRPr lang="en-US" altLang="en-US" sz="1300">
              <a:latin typeface="Calibri" pitchFamily="34" charset="0"/>
            </a:endParaRPr>
          </a:p>
        </p:txBody>
      </p:sp>
    </p:spTree>
    <p:extLst>
      <p:ext uri="{BB962C8B-B14F-4D97-AF65-F5344CB8AC3E}">
        <p14:creationId xmlns:p14="http://schemas.microsoft.com/office/powerpoint/2010/main" val="13903166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54</a:t>
            </a:fld>
            <a:endParaRPr lang="en-US" altLang="en-US" sz="1300">
              <a:latin typeface="Calibri" pitchFamily="34" charset="0"/>
            </a:endParaRPr>
          </a:p>
        </p:txBody>
      </p:sp>
    </p:spTree>
    <p:extLst>
      <p:ext uri="{BB962C8B-B14F-4D97-AF65-F5344CB8AC3E}">
        <p14:creationId xmlns:p14="http://schemas.microsoft.com/office/powerpoint/2010/main" val="3213023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55</a:t>
            </a:fld>
            <a:endParaRPr lang="en-US" altLang="en-US" sz="1300">
              <a:latin typeface="Calibri" pitchFamily="34" charset="0"/>
            </a:endParaRPr>
          </a:p>
        </p:txBody>
      </p:sp>
    </p:spTree>
    <p:extLst>
      <p:ext uri="{BB962C8B-B14F-4D97-AF65-F5344CB8AC3E}">
        <p14:creationId xmlns:p14="http://schemas.microsoft.com/office/powerpoint/2010/main" val="3941367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56</a:t>
            </a:fld>
            <a:endParaRPr lang="en-US" altLang="en-US" sz="1300">
              <a:latin typeface="Calibri" pitchFamily="34" charset="0"/>
            </a:endParaRPr>
          </a:p>
        </p:txBody>
      </p:sp>
    </p:spTree>
    <p:extLst>
      <p:ext uri="{BB962C8B-B14F-4D97-AF65-F5344CB8AC3E}">
        <p14:creationId xmlns:p14="http://schemas.microsoft.com/office/powerpoint/2010/main" val="15313428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1F1B9502-FADC-4026-A019-235612E1A342}" type="slidenum">
              <a:rPr lang="en-US" altLang="en-US" sz="1300">
                <a:solidFill>
                  <a:srgbClr val="000000"/>
                </a:solidFill>
                <a:latin typeface="Calibri" pitchFamily="34" charset="0"/>
              </a:rPr>
              <a:pPr eaLnBrk="1" hangingPunct="1"/>
              <a:t>57</a:t>
            </a:fld>
            <a:endParaRPr lang="en-US" altLang="en-US" sz="1300">
              <a:solidFill>
                <a:srgbClr val="000000"/>
              </a:solidFill>
              <a:latin typeface="Calibri" pitchFamily="34"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extLst>
      <p:ext uri="{BB962C8B-B14F-4D97-AF65-F5344CB8AC3E}">
        <p14:creationId xmlns:p14="http://schemas.microsoft.com/office/powerpoint/2010/main" val="1721402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58</a:t>
            </a:fld>
            <a:endParaRPr lang="en-US" altLang="en-US" sz="1300">
              <a:latin typeface="Calibri" pitchFamily="34" charset="0"/>
            </a:endParaRPr>
          </a:p>
        </p:txBody>
      </p:sp>
    </p:spTree>
    <p:extLst>
      <p:ext uri="{BB962C8B-B14F-4D97-AF65-F5344CB8AC3E}">
        <p14:creationId xmlns:p14="http://schemas.microsoft.com/office/powerpoint/2010/main" val="1482434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59</a:t>
            </a:fld>
            <a:endParaRPr lang="en-US" altLang="en-US" sz="1300">
              <a:latin typeface="Calibri" pitchFamily="34" charset="0"/>
            </a:endParaRPr>
          </a:p>
        </p:txBody>
      </p:sp>
    </p:spTree>
    <p:extLst>
      <p:ext uri="{BB962C8B-B14F-4D97-AF65-F5344CB8AC3E}">
        <p14:creationId xmlns:p14="http://schemas.microsoft.com/office/powerpoint/2010/main" val="1875428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6</a:t>
            </a:fld>
            <a:endParaRPr lang="en-US" altLang="en-US" sz="1300">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60</a:t>
            </a:fld>
            <a:endParaRPr lang="en-US" altLang="en-US" sz="1300">
              <a:latin typeface="Calibri" pitchFamily="34" charset="0"/>
            </a:endParaRPr>
          </a:p>
        </p:txBody>
      </p:sp>
    </p:spTree>
    <p:extLst>
      <p:ext uri="{BB962C8B-B14F-4D97-AF65-F5344CB8AC3E}">
        <p14:creationId xmlns:p14="http://schemas.microsoft.com/office/powerpoint/2010/main" val="1982425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24211560-22B0-4AB6-AFE9-A66C6F044664}" type="slidenum">
              <a:rPr lang="en-US" altLang="en-US" sz="1300">
                <a:latin typeface="Calibri" pitchFamily="34" charset="0"/>
              </a:rPr>
              <a:pPr eaLnBrk="1" hangingPunct="1"/>
              <a:t>61</a:t>
            </a:fld>
            <a:endParaRPr lang="en-US" altLang="en-US" sz="1300">
              <a:latin typeface="Calibri" pitchFamily="34" charset="0"/>
            </a:endParaRPr>
          </a:p>
        </p:txBody>
      </p:sp>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defTabSz="439738" eaLnBrk="1" hangingPunct="1">
              <a:spcBef>
                <a:spcPct val="0"/>
              </a:spcBef>
            </a:pPr>
            <a:endParaRPr lang="en-US" altLang="en-US">
              <a:latin typeface="Myriad Pro" charset="0"/>
              <a:ea typeface="MS PGothic" pitchFamily="34" charset="-128"/>
            </a:endParaRPr>
          </a:p>
        </p:txBody>
      </p:sp>
      <p:sp>
        <p:nvSpPr>
          <p:cNvPr id="119812"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7" tIns="48324" rIns="96647" bIns="48324" anchor="b"/>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16ABFF46-88AF-4D33-A47A-0AAA89CC6FC7}" type="slidenum">
              <a:rPr lang="en-US" altLang="en-US" sz="1200">
                <a:latin typeface="Calibri" pitchFamily="34" charset="0"/>
              </a:rPr>
              <a:pPr algn="r" eaLnBrk="1" hangingPunct="1"/>
              <a:t>61</a:t>
            </a:fld>
            <a:endParaRPr lang="en-US" altLang="en-US" sz="120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7</a:t>
            </a:fld>
            <a:endParaRPr lang="en-US" altLang="en-US" sz="1300">
              <a:latin typeface="Calibri" pitchFamily="34" charset="0"/>
            </a:endParaRPr>
          </a:p>
        </p:txBody>
      </p:sp>
    </p:spTree>
    <p:extLst>
      <p:ext uri="{BB962C8B-B14F-4D97-AF65-F5344CB8AC3E}">
        <p14:creationId xmlns:p14="http://schemas.microsoft.com/office/powerpoint/2010/main" val="112171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8</a:t>
            </a:fld>
            <a:endParaRPr lang="en-US" altLang="en-US" sz="1300">
              <a:latin typeface="Calibri" pitchFamily="34" charset="0"/>
            </a:endParaRPr>
          </a:p>
        </p:txBody>
      </p:sp>
    </p:spTree>
    <p:extLst>
      <p:ext uri="{BB962C8B-B14F-4D97-AF65-F5344CB8AC3E}">
        <p14:creationId xmlns:p14="http://schemas.microsoft.com/office/powerpoint/2010/main" val="785219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0035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ltLang="en-US">
              <a:latin typeface="Myriad Pro" charset="0"/>
              <a:ea typeface="MS PGothic" pitchFamily="34" charset="-128"/>
            </a:endParaRPr>
          </a:p>
        </p:txBody>
      </p:sp>
      <p:sp>
        <p:nvSpPr>
          <p:cNvPr id="1003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482600" eaLnBrk="0" hangingPunct="0">
              <a:defRPr sz="2400">
                <a:solidFill>
                  <a:schemeClr val="tx1"/>
                </a:solidFill>
                <a:latin typeface="Arial" pitchFamily="34" charset="0"/>
                <a:ea typeface="MS PGothic" pitchFamily="34" charset="-128"/>
              </a:defRPr>
            </a:lvl1pPr>
            <a:lvl2pPr marL="742950" indent="-285750" defTabSz="482600" eaLnBrk="0" hangingPunct="0">
              <a:defRPr sz="2400">
                <a:solidFill>
                  <a:schemeClr val="tx1"/>
                </a:solidFill>
                <a:latin typeface="Arial" pitchFamily="34" charset="0"/>
                <a:ea typeface="MS PGothic" pitchFamily="34" charset="-128"/>
              </a:defRPr>
            </a:lvl2pPr>
            <a:lvl3pPr marL="1143000" indent="-228600" defTabSz="482600" eaLnBrk="0" hangingPunct="0">
              <a:defRPr sz="2400">
                <a:solidFill>
                  <a:schemeClr val="tx1"/>
                </a:solidFill>
                <a:latin typeface="Arial" pitchFamily="34" charset="0"/>
                <a:ea typeface="MS PGothic" pitchFamily="34" charset="-128"/>
              </a:defRPr>
            </a:lvl3pPr>
            <a:lvl4pPr marL="1600200" indent="-228600" defTabSz="482600" eaLnBrk="0" hangingPunct="0">
              <a:defRPr sz="2400">
                <a:solidFill>
                  <a:schemeClr val="tx1"/>
                </a:solidFill>
                <a:latin typeface="Arial" pitchFamily="34" charset="0"/>
                <a:ea typeface="MS PGothic" pitchFamily="34" charset="-128"/>
              </a:defRPr>
            </a:lvl4pPr>
            <a:lvl5pPr marL="2057400" indent="-228600" defTabSz="482600" eaLnBrk="0" hangingPunct="0">
              <a:defRPr sz="2400">
                <a:solidFill>
                  <a:schemeClr val="tx1"/>
                </a:solidFill>
                <a:latin typeface="Arial" pitchFamily="34" charset="0"/>
                <a:ea typeface="MS PGothic" pitchFamily="34" charset="-128"/>
              </a:defRPr>
            </a:lvl5pPr>
            <a:lvl6pPr marL="25146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82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60DF7BF4-034E-4BD6-9401-7DF2DD82B7F9}" type="slidenum">
              <a:rPr lang="en-US" altLang="en-US" sz="1300">
                <a:latin typeface="Calibri" pitchFamily="34" charset="0"/>
              </a:rPr>
              <a:pPr eaLnBrk="1" hangingPunct="1"/>
              <a:t>9</a:t>
            </a:fld>
            <a:endParaRPr lang="en-US" altLang="en-US" sz="1300">
              <a:latin typeface="Calibri" pitchFamily="34" charset="0"/>
            </a:endParaRPr>
          </a:p>
        </p:txBody>
      </p:sp>
    </p:spTree>
    <p:extLst>
      <p:ext uri="{BB962C8B-B14F-4D97-AF65-F5344CB8AC3E}">
        <p14:creationId xmlns:p14="http://schemas.microsoft.com/office/powerpoint/2010/main" val="383996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4854" y="1122363"/>
            <a:ext cx="8999118" cy="2387600"/>
          </a:xfrm>
        </p:spPr>
        <p:txBody>
          <a:bodyPr anchor="b">
            <a:normAutofit/>
          </a:bodyPr>
          <a:lstStyle>
            <a:lvl1pPr algn="ctr">
              <a:defRPr sz="4799"/>
            </a:lvl1pPr>
          </a:lstStyle>
          <a:p>
            <a:r>
              <a:rPr lang="en-US"/>
              <a:t>Click to edit Master title style</a:t>
            </a:r>
          </a:p>
        </p:txBody>
      </p:sp>
      <p:sp>
        <p:nvSpPr>
          <p:cNvPr id="3" name="Subtitle 2"/>
          <p:cNvSpPr>
            <a:spLocks noGrp="1"/>
          </p:cNvSpPr>
          <p:nvPr>
            <p:ph type="subTitle" idx="1"/>
          </p:nvPr>
        </p:nvSpPr>
        <p:spPr>
          <a:xfrm>
            <a:off x="1594854" y="3602038"/>
            <a:ext cx="8999118"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8532812" y="6349269"/>
            <a:ext cx="2514600" cy="365125"/>
          </a:xfrm>
        </p:spPr>
        <p:txBody>
          <a:bodyPr/>
          <a:lstStyle/>
          <a:p>
            <a:pPr algn="ctr"/>
            <a:r>
              <a:rPr lang="en-US"/>
              <a:t>	DiagnosTechs - Proprietary</a:t>
            </a:r>
          </a:p>
        </p:txBody>
      </p:sp>
      <p:sp>
        <p:nvSpPr>
          <p:cNvPr id="6" name="Slide Number Placeholder 5"/>
          <p:cNvSpPr>
            <a:spLocks noGrp="1"/>
          </p:cNvSpPr>
          <p:nvPr>
            <p:ph type="sldNum" sz="quarter" idx="12"/>
          </p:nvPr>
        </p:nvSpPr>
        <p:spPr>
          <a:xfrm>
            <a:off x="11123612" y="6349269"/>
            <a:ext cx="753349" cy="365125"/>
          </a:xfrm>
        </p:spPr>
        <p:txBody>
          <a:bodyPr/>
          <a:lstStyle>
            <a:lvl1pPr>
              <a:defRPr/>
            </a:lvl1pPr>
          </a:lstStyle>
          <a:p>
            <a:r>
              <a:rPr lang="en-US"/>
              <a:t>1</a:t>
            </a:r>
          </a:p>
        </p:txBody>
      </p:sp>
      <p:pic>
        <p:nvPicPr>
          <p:cNvPr id="7" name="Picture 6">
            <a:extLst>
              <a:ext uri="{FF2B5EF4-FFF2-40B4-BE49-F238E27FC236}">
                <a16:creationId xmlns:a16="http://schemas.microsoft.com/office/drawing/2014/main" id="{F38A916C-679B-8386-4B19-B2D0DB42AD14}"/>
              </a:ext>
            </a:extLst>
          </p:cNvPr>
          <p:cNvPicPr>
            <a:picLocks noChangeAspect="1"/>
          </p:cNvPicPr>
          <p:nvPr userDrawn="1"/>
        </p:nvPicPr>
        <p:blipFill>
          <a:blip r:embed="rId2"/>
          <a:stretch>
            <a:fillRect/>
          </a:stretch>
        </p:blipFill>
        <p:spPr>
          <a:xfrm>
            <a:off x="41229" y="6349269"/>
            <a:ext cx="1252584" cy="465873"/>
          </a:xfrm>
          <a:prstGeom prst="rect">
            <a:avLst/>
          </a:prstGeom>
        </p:spPr>
      </p:pic>
    </p:spTree>
    <p:extLst>
      <p:ext uri="{BB962C8B-B14F-4D97-AF65-F5344CB8AC3E}">
        <p14:creationId xmlns:p14="http://schemas.microsoft.com/office/powerpoint/2010/main" val="10872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68" y="4289373"/>
            <a:ext cx="10364864" cy="819355"/>
          </a:xfrm>
        </p:spPr>
        <p:txBody>
          <a:bodyPr anchor="b">
            <a:normAutofit/>
          </a:bodyPr>
          <a:lstStyle>
            <a:lvl1pPr>
              <a:defRPr sz="2799"/>
            </a:lvl1pPr>
          </a:lstStyle>
          <a:p>
            <a:r>
              <a:rPr lang="en-US"/>
              <a:t>Click to edit Master title style</a:t>
            </a:r>
          </a:p>
        </p:txBody>
      </p:sp>
      <p:sp>
        <p:nvSpPr>
          <p:cNvPr id="3" name="Picture Placeholder 2"/>
          <p:cNvSpPr>
            <a:spLocks noGrp="1" noChangeAspect="1"/>
          </p:cNvSpPr>
          <p:nvPr>
            <p:ph type="pic" idx="1"/>
          </p:nvPr>
        </p:nvSpPr>
        <p:spPr>
          <a:xfrm>
            <a:off x="913568" y="621322"/>
            <a:ext cx="103648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913557" y="5108728"/>
            <a:ext cx="10363299" cy="682472"/>
          </a:xfrm>
        </p:spPr>
        <p:txBody>
          <a:bodyP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AC3598-E93B-44F6-89D4-25FB083D68FE}" type="datetime1">
              <a:rPr lang="en-US" smtClean="0"/>
              <a:t>10/10/2024</a:t>
            </a:fld>
            <a:endParaRPr lang="en-US"/>
          </a:p>
        </p:txBody>
      </p:sp>
      <p:sp>
        <p:nvSpPr>
          <p:cNvPr id="6" name="Footer Placeholder 5"/>
          <p:cNvSpPr>
            <a:spLocks noGrp="1"/>
          </p:cNvSpPr>
          <p:nvPr>
            <p:ph type="ftr" sz="quarter" idx="11"/>
          </p:nvPr>
        </p:nvSpPr>
        <p:spPr/>
        <p:txBody>
          <a:bodyPr/>
          <a:lstStyle/>
          <a:p>
            <a:r>
              <a:rPr lang="en-US"/>
              <a:t> DiagnosTech - Propriety</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72469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6" cy="3424859"/>
          </a:xfrm>
        </p:spPr>
        <p:txBody>
          <a:bodyPr anchor="ctr"/>
          <a:lstStyle>
            <a:lvl1pPr>
              <a:defRPr sz="3199"/>
            </a:lvl1pPr>
          </a:lstStyle>
          <a:p>
            <a:r>
              <a:rPr lang="en-US"/>
              <a:t>Click to edit Master title style</a:t>
            </a:r>
          </a:p>
        </p:txBody>
      </p:sp>
      <p:sp>
        <p:nvSpPr>
          <p:cNvPr id="4" name="Text Placeholder 3"/>
          <p:cNvSpPr>
            <a:spLocks noGrp="1"/>
          </p:cNvSpPr>
          <p:nvPr>
            <p:ph type="body" sz="half" idx="2"/>
          </p:nvPr>
        </p:nvSpPr>
        <p:spPr>
          <a:xfrm>
            <a:off x="913557" y="4204820"/>
            <a:ext cx="10351065" cy="159218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93EE2C2-6FA1-47F0-AEB4-344CC110471D}" type="datetime1">
              <a:rPr lang="en-US" smtClean="0"/>
              <a:t>10/10/2024</a:t>
            </a:fld>
            <a:endParaRPr lang="en-US"/>
          </a:p>
        </p:txBody>
      </p:sp>
      <p:sp>
        <p:nvSpPr>
          <p:cNvPr id="6" name="Footer Placeholder 5"/>
          <p:cNvSpPr>
            <a:spLocks noGrp="1"/>
          </p:cNvSpPr>
          <p:nvPr>
            <p:ph type="ftr" sz="quarter" idx="11"/>
          </p:nvPr>
        </p:nvSpPr>
        <p:spPr/>
        <p:txBody>
          <a:bodyPr/>
          <a:lstStyle/>
          <a:p>
            <a:r>
              <a:rPr lang="en-US"/>
              <a:t> DiagnosTech - Propriety</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96691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lstStyle>
            <a:lvl1pPr>
              <a:defRPr sz="3199"/>
            </a:lvl1pPr>
          </a:lstStyle>
          <a:p>
            <a:r>
              <a:rPr lang="en-US"/>
              <a:t>Click to edit Master title style</a:t>
            </a:r>
          </a:p>
        </p:txBody>
      </p:sp>
      <p:sp>
        <p:nvSpPr>
          <p:cNvPr id="12" name="Text Placeholder 3"/>
          <p:cNvSpPr>
            <a:spLocks noGrp="1"/>
          </p:cNvSpPr>
          <p:nvPr>
            <p:ph type="body" sz="half" idx="13"/>
          </p:nvPr>
        </p:nvSpPr>
        <p:spPr>
          <a:xfrm>
            <a:off x="1720196" y="3610032"/>
            <a:ext cx="8750020" cy="426812"/>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204821"/>
            <a:ext cx="10351066" cy="1586380"/>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01DA15-CE73-4F47-89E3-77AB73ACEFA9}" type="datetime1">
              <a:rPr lang="en-US" smtClean="0"/>
              <a:t>10/10/2024</a:t>
            </a:fld>
            <a:endParaRPr lang="en-US"/>
          </a:p>
        </p:txBody>
      </p:sp>
      <p:sp>
        <p:nvSpPr>
          <p:cNvPr id="6" name="Footer Placeholder 5"/>
          <p:cNvSpPr>
            <a:spLocks noGrp="1"/>
          </p:cNvSpPr>
          <p:nvPr>
            <p:ph type="ftr" sz="quarter" idx="11"/>
          </p:nvPr>
        </p:nvSpPr>
        <p:spPr/>
        <p:txBody>
          <a:bodyPr/>
          <a:lstStyle/>
          <a:p>
            <a:r>
              <a:rPr lang="en-US"/>
              <a:t> DiagnosTech - Propriety</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
        <p:nvSpPr>
          <p:cNvPr id="11" name="TextBox 10"/>
          <p:cNvSpPr txBox="1"/>
          <p:nvPr/>
        </p:nvSpPr>
        <p:spPr>
          <a:xfrm>
            <a:off x="836394" y="735241"/>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a:solidFill>
                  <a:schemeClr val="tx1"/>
                </a:solidFill>
                <a:effectLst/>
              </a:rPr>
              <a:t>“</a:t>
            </a:r>
          </a:p>
        </p:txBody>
      </p:sp>
      <p:sp>
        <p:nvSpPr>
          <p:cNvPr id="13" name="TextBox 12"/>
          <p:cNvSpPr txBox="1"/>
          <p:nvPr/>
        </p:nvSpPr>
        <p:spPr>
          <a:xfrm>
            <a:off x="10655181" y="2972093"/>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a:solidFill>
                  <a:schemeClr val="tx1"/>
                </a:solidFill>
                <a:effectLst/>
              </a:rPr>
              <a:t>”</a:t>
            </a:r>
          </a:p>
        </p:txBody>
      </p:sp>
    </p:spTree>
    <p:extLst>
      <p:ext uri="{BB962C8B-B14F-4D97-AF65-F5344CB8AC3E}">
        <p14:creationId xmlns:p14="http://schemas.microsoft.com/office/powerpoint/2010/main" val="18438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69" y="2126943"/>
            <a:ext cx="10352630" cy="2511835"/>
          </a:xfrm>
        </p:spPr>
        <p:txBody>
          <a:bodyPr anchor="b"/>
          <a:lstStyle>
            <a:lvl1pPr>
              <a:defRPr sz="3199"/>
            </a:lvl1pPr>
          </a:lstStyle>
          <a:p>
            <a:r>
              <a:rPr lang="en-US"/>
              <a:t>Click to edit Master title style</a:t>
            </a:r>
          </a:p>
        </p:txBody>
      </p:sp>
      <p:sp>
        <p:nvSpPr>
          <p:cNvPr id="4" name="Text Placeholder 3"/>
          <p:cNvSpPr>
            <a:spLocks noGrp="1"/>
          </p:cNvSpPr>
          <p:nvPr>
            <p:ph type="body" sz="half" idx="2"/>
          </p:nvPr>
        </p:nvSpPr>
        <p:spPr>
          <a:xfrm>
            <a:off x="913556" y="4650556"/>
            <a:ext cx="10351067"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F61A30-0B16-400F-9284-E2B418DF394D}" type="datetime1">
              <a:rPr lang="en-US" smtClean="0"/>
              <a:t>10/10/2024</a:t>
            </a:fld>
            <a:endParaRPr lang="en-US"/>
          </a:p>
        </p:txBody>
      </p:sp>
      <p:sp>
        <p:nvSpPr>
          <p:cNvPr id="6" name="Footer Placeholder 5"/>
          <p:cNvSpPr>
            <a:spLocks noGrp="1"/>
          </p:cNvSpPr>
          <p:nvPr>
            <p:ph type="ftr" sz="quarter" idx="11"/>
          </p:nvPr>
        </p:nvSpPr>
        <p:spPr/>
        <p:txBody>
          <a:bodyPr/>
          <a:lstStyle/>
          <a:p>
            <a:r>
              <a:rPr lang="en-US"/>
              <a:t> DiagnosTech - Propriety</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468413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6" y="609601"/>
            <a:ext cx="10351066" cy="1325563"/>
          </a:xfrm>
        </p:spPr>
        <p:txBody>
          <a:bodyPr/>
          <a:lstStyle/>
          <a:p>
            <a:r>
              <a:rPr lang="en-US"/>
              <a:t>Click to edit Master title style</a:t>
            </a:r>
          </a:p>
        </p:txBody>
      </p:sp>
      <p:sp>
        <p:nvSpPr>
          <p:cNvPr id="7" name="Text Placeholder 2"/>
          <p:cNvSpPr>
            <a:spLocks noGrp="1"/>
          </p:cNvSpPr>
          <p:nvPr>
            <p:ph type="body" idx="1"/>
          </p:nvPr>
        </p:nvSpPr>
        <p:spPr>
          <a:xfrm>
            <a:off x="913556" y="2088320"/>
            <a:ext cx="3298097" cy="823305"/>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6" y="2911624"/>
            <a:ext cx="3298097"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3720" y="2088320"/>
            <a:ext cx="3297699" cy="823304"/>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3721" y="2911624"/>
            <a:ext cx="3298962"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1222" y="2088320"/>
            <a:ext cx="3290354" cy="823304"/>
          </a:xfrm>
        </p:spPr>
        <p:txBody>
          <a:bodyPr anchor="b">
            <a:noAutofit/>
          </a:bodyPr>
          <a:lstStyle>
            <a:lvl1pPr marL="0" indent="0" algn="ctr">
              <a:lnSpc>
                <a:spcPct val="100000"/>
              </a:lnSpc>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4269" y="2911624"/>
            <a:ext cx="3290354" cy="2879576"/>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3BCC44-8B3E-4A50-8A23-8067CAE11695}" type="datetime1">
              <a:rPr lang="en-US" smtClean="0"/>
              <a:t>10/10/2024</a:t>
            </a:fld>
            <a:endParaRPr lang="en-US"/>
          </a:p>
        </p:txBody>
      </p:sp>
      <p:sp>
        <p:nvSpPr>
          <p:cNvPr id="4" name="Footer Placeholder 3"/>
          <p:cNvSpPr>
            <a:spLocks noGrp="1"/>
          </p:cNvSpPr>
          <p:nvPr>
            <p:ph type="ftr" sz="quarter" idx="11"/>
          </p:nvPr>
        </p:nvSpPr>
        <p:spPr/>
        <p:txBody>
          <a:bodyPr/>
          <a:lstStyle/>
          <a:p>
            <a:r>
              <a:rPr lang="en-US"/>
              <a:t> DiagnosTech - Propriety</a:t>
            </a:r>
          </a:p>
        </p:txBody>
      </p:sp>
      <p:sp>
        <p:nvSpPr>
          <p:cNvPr id="5" name="Slide Number Placeholder 4"/>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07377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557" y="609601"/>
            <a:ext cx="10351066" cy="1325563"/>
          </a:xfrm>
        </p:spPr>
        <p:txBody>
          <a:bodyPr/>
          <a:lstStyle/>
          <a:p>
            <a:r>
              <a:rPr lang="en-US"/>
              <a:t>Click to edit Master title style</a:t>
            </a:r>
          </a:p>
        </p:txBody>
      </p:sp>
      <p:sp>
        <p:nvSpPr>
          <p:cNvPr id="19" name="Text Placeholder 2"/>
          <p:cNvSpPr>
            <a:spLocks noGrp="1"/>
          </p:cNvSpPr>
          <p:nvPr>
            <p:ph type="body" idx="1"/>
          </p:nvPr>
        </p:nvSpPr>
        <p:spPr>
          <a:xfrm>
            <a:off x="913557" y="4195899"/>
            <a:ext cx="3298096"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1736" y="2298987"/>
            <a:ext cx="293928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1" name="Text Placeholder 3"/>
          <p:cNvSpPr>
            <a:spLocks noGrp="1"/>
          </p:cNvSpPr>
          <p:nvPr>
            <p:ph type="body" sz="half" idx="18"/>
          </p:nvPr>
        </p:nvSpPr>
        <p:spPr>
          <a:xfrm>
            <a:off x="913557" y="4772161"/>
            <a:ext cx="3298096" cy="101903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544" y="4195899"/>
            <a:ext cx="3298124"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7807" y="2298987"/>
            <a:ext cx="2929762"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4" name="Text Placeholder 3"/>
          <p:cNvSpPr>
            <a:spLocks noGrp="1"/>
          </p:cNvSpPr>
          <p:nvPr>
            <p:ph type="body" sz="half" idx="19"/>
          </p:nvPr>
        </p:nvSpPr>
        <p:spPr>
          <a:xfrm>
            <a:off x="4440191" y="4772160"/>
            <a:ext cx="3299477" cy="1019038"/>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1347" y="4195899"/>
            <a:ext cx="3289043" cy="576262"/>
          </a:xfrm>
        </p:spPr>
        <p:txBody>
          <a:bodyPr anchor="b">
            <a:noAutofit/>
          </a:bodyPr>
          <a:lstStyle>
            <a:lvl1pPr marL="0" indent="0" algn="ctr">
              <a:lnSpc>
                <a:spcPct val="100000"/>
              </a:lnSpc>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0681" y="2298987"/>
            <a:ext cx="2931349"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p>
        </p:txBody>
      </p:sp>
      <p:sp>
        <p:nvSpPr>
          <p:cNvPr id="27" name="Text Placeholder 3"/>
          <p:cNvSpPr>
            <a:spLocks noGrp="1"/>
          </p:cNvSpPr>
          <p:nvPr>
            <p:ph type="body" sz="half" idx="20"/>
          </p:nvPr>
        </p:nvSpPr>
        <p:spPr>
          <a:xfrm>
            <a:off x="7971222" y="4772162"/>
            <a:ext cx="3293400" cy="1019037"/>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61DEC07-F220-4406-B4E2-EEC0E3C0478B}" type="datetime1">
              <a:rPr lang="en-US" smtClean="0"/>
              <a:t>10/10/2024</a:t>
            </a:fld>
            <a:endParaRPr lang="en-US"/>
          </a:p>
        </p:txBody>
      </p:sp>
      <p:sp>
        <p:nvSpPr>
          <p:cNvPr id="4" name="Footer Placeholder 3"/>
          <p:cNvSpPr>
            <a:spLocks noGrp="1"/>
          </p:cNvSpPr>
          <p:nvPr>
            <p:ph type="ftr" sz="quarter" idx="11"/>
          </p:nvPr>
        </p:nvSpPr>
        <p:spPr/>
        <p:txBody>
          <a:bodyPr/>
          <a:lstStyle/>
          <a:p>
            <a:r>
              <a:rPr lang="en-US"/>
              <a:t> DiagnosTech - Propriety</a:t>
            </a:r>
          </a:p>
        </p:txBody>
      </p:sp>
      <p:sp>
        <p:nvSpPr>
          <p:cNvPr id="5" name="Slide Number Placeholder 4"/>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839003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A3852-4EB7-469D-B215-8F21E3CB8060}" type="datetime1">
              <a:rPr lang="en-US" smtClean="0"/>
              <a:t>10/10/2024</a:t>
            </a:fld>
            <a:endParaRPr lang="en-US"/>
          </a:p>
        </p:txBody>
      </p:sp>
      <p:sp>
        <p:nvSpPr>
          <p:cNvPr id="5" name="Footer Placeholder 4"/>
          <p:cNvSpPr>
            <a:spLocks noGrp="1"/>
          </p:cNvSpPr>
          <p:nvPr>
            <p:ph type="ftr" sz="quarter" idx="11"/>
          </p:nvPr>
        </p:nvSpPr>
        <p:spPr/>
        <p:txBody>
          <a:bodyPr/>
          <a:lstStyle/>
          <a:p>
            <a:r>
              <a:rPr lang="en-US"/>
              <a:t> DiagnosTech - Propriety</a:t>
            </a:r>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12556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609600"/>
            <a:ext cx="2541995"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556" y="609600"/>
            <a:ext cx="7656711"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9EF6A0-9173-4EDF-A08E-A235B8D78A03}" type="datetime1">
              <a:rPr lang="en-US" smtClean="0"/>
              <a:t>10/10/2024</a:t>
            </a:fld>
            <a:endParaRPr lang="en-US"/>
          </a:p>
        </p:txBody>
      </p:sp>
      <p:sp>
        <p:nvSpPr>
          <p:cNvPr id="5" name="Footer Placeholder 4"/>
          <p:cNvSpPr>
            <a:spLocks noGrp="1"/>
          </p:cNvSpPr>
          <p:nvPr>
            <p:ph type="ftr" sz="quarter" idx="11"/>
          </p:nvPr>
        </p:nvSpPr>
        <p:spPr/>
        <p:txBody>
          <a:bodyPr/>
          <a:lstStyle/>
          <a:p>
            <a:r>
              <a:rPr lang="en-US"/>
              <a:t> DiagnosTech - Propriety</a:t>
            </a:r>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381302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840854-065C-48ED-B33F-59711B3B9619}" type="datetime1">
              <a:rPr lang="en-US" smtClean="0"/>
              <a:t>10/10/2024</a:t>
            </a:fld>
            <a:endParaRPr lang="en-US"/>
          </a:p>
        </p:txBody>
      </p:sp>
      <p:sp>
        <p:nvSpPr>
          <p:cNvPr id="5" name="Footer Placeholder 4"/>
          <p:cNvSpPr>
            <a:spLocks noGrp="1"/>
          </p:cNvSpPr>
          <p:nvPr>
            <p:ph type="ftr" sz="quarter" idx="11"/>
          </p:nvPr>
        </p:nvSpPr>
        <p:spPr/>
        <p:txBody>
          <a:bodyPr/>
          <a:lstStyle/>
          <a:p>
            <a:r>
              <a:rPr lang="en-US"/>
              <a:t> DiagnosTech - Propriety</a:t>
            </a:r>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44333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8924" y="657227"/>
            <a:ext cx="9730977" cy="2852737"/>
          </a:xfrm>
        </p:spPr>
        <p:txBody>
          <a:bodyPr anchor="b">
            <a:normAutofit/>
          </a:bodyPr>
          <a:lstStyle>
            <a:lvl1pPr>
              <a:defRPr sz="3399"/>
            </a:lvl1pPr>
          </a:lstStyle>
          <a:p>
            <a:r>
              <a:rPr lang="en-US"/>
              <a:t>Click to edit Master title style</a:t>
            </a:r>
          </a:p>
        </p:txBody>
      </p:sp>
      <p:sp>
        <p:nvSpPr>
          <p:cNvPr id="3" name="Text Placeholder 2"/>
          <p:cNvSpPr>
            <a:spLocks noGrp="1"/>
          </p:cNvSpPr>
          <p:nvPr>
            <p:ph type="body" idx="1"/>
          </p:nvPr>
        </p:nvSpPr>
        <p:spPr>
          <a:xfrm>
            <a:off x="1228924" y="3602039"/>
            <a:ext cx="9730977" cy="1500187"/>
          </a:xfrm>
        </p:spPr>
        <p:txBody>
          <a:bodyPr/>
          <a:lstStyle>
            <a:lvl1pPr marL="0" indent="0" algn="ctr">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CC26A9-704E-48D4-9BE7-4350E2073663}" type="datetime1">
              <a:rPr lang="en-US" smtClean="0"/>
              <a:t>10/10/2024</a:t>
            </a:fld>
            <a:endParaRPr lang="en-US"/>
          </a:p>
        </p:txBody>
      </p:sp>
      <p:sp>
        <p:nvSpPr>
          <p:cNvPr id="5" name="Footer Placeholder 4"/>
          <p:cNvSpPr>
            <a:spLocks noGrp="1"/>
          </p:cNvSpPr>
          <p:nvPr>
            <p:ph type="ftr" sz="quarter" idx="11"/>
          </p:nvPr>
        </p:nvSpPr>
        <p:spPr/>
        <p:txBody>
          <a:bodyPr/>
          <a:lstStyle/>
          <a:p>
            <a:r>
              <a:rPr lang="en-US"/>
              <a:t> DiagnosTech - Propriety</a:t>
            </a:r>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03053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5" cy="1326321"/>
          </a:xfrm>
        </p:spPr>
        <p:txBody>
          <a:bodyPr/>
          <a:lstStyle/>
          <a:p>
            <a:r>
              <a:rPr lang="en-US"/>
              <a:t>Click to edit Master title style</a:t>
            </a:r>
          </a:p>
        </p:txBody>
      </p:sp>
      <p:sp>
        <p:nvSpPr>
          <p:cNvPr id="3" name="Content Placeholder 2"/>
          <p:cNvSpPr>
            <a:spLocks noGrp="1"/>
          </p:cNvSpPr>
          <p:nvPr>
            <p:ph sz="half" idx="1"/>
          </p:nvPr>
        </p:nvSpPr>
        <p:spPr>
          <a:xfrm>
            <a:off x="913557" y="2088320"/>
            <a:ext cx="510467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796" y="2088320"/>
            <a:ext cx="5092827"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19E46D-5E08-4E10-B03C-09151123EB31}" type="datetime1">
              <a:rPr lang="en-US" smtClean="0"/>
              <a:t>10/10/2024</a:t>
            </a:fld>
            <a:endParaRPr lang="en-US"/>
          </a:p>
        </p:txBody>
      </p:sp>
      <p:sp>
        <p:nvSpPr>
          <p:cNvPr id="6" name="Footer Placeholder 5"/>
          <p:cNvSpPr>
            <a:spLocks noGrp="1"/>
          </p:cNvSpPr>
          <p:nvPr>
            <p:ph type="ftr" sz="quarter" idx="11"/>
          </p:nvPr>
        </p:nvSpPr>
        <p:spPr/>
        <p:txBody>
          <a:bodyPr/>
          <a:lstStyle/>
          <a:p>
            <a:r>
              <a:rPr lang="en-US"/>
              <a:t> DiagnosTech - Propriety</a:t>
            </a:r>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00168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1"/>
            <a:ext cx="10351065" cy="1325563"/>
          </a:xfrm>
        </p:spPr>
        <p:txBody>
          <a:bodyPr/>
          <a:lstStyle/>
          <a:p>
            <a:r>
              <a:rPr lang="en-US"/>
              <a:t>Click to edit Master title style</a:t>
            </a:r>
          </a:p>
        </p:txBody>
      </p:sp>
      <p:sp>
        <p:nvSpPr>
          <p:cNvPr id="3" name="Text Placeholder 2"/>
          <p:cNvSpPr>
            <a:spLocks noGrp="1"/>
          </p:cNvSpPr>
          <p:nvPr>
            <p:ph type="body" idx="1"/>
          </p:nvPr>
        </p:nvSpPr>
        <p:spPr>
          <a:xfrm>
            <a:off x="1141507" y="2088320"/>
            <a:ext cx="4877928" cy="823912"/>
          </a:xfrm>
        </p:spPr>
        <p:txBody>
          <a:bodyPr anchor="b"/>
          <a:lstStyle>
            <a:lvl1pPr marL="0" indent="0">
              <a:lnSpc>
                <a:spcPct val="100000"/>
              </a:lnSpc>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913557" y="2912232"/>
            <a:ext cx="510587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336" y="2088320"/>
            <a:ext cx="4864287" cy="823912"/>
          </a:xfrm>
        </p:spPr>
        <p:txBody>
          <a:bodyPr anchor="b"/>
          <a:lstStyle>
            <a:lvl1pPr marL="0" indent="0">
              <a:lnSpc>
                <a:spcPct val="100000"/>
              </a:lnSpc>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912232"/>
            <a:ext cx="5094030"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348960-93B5-456F-8C4E-A7984109445C}" type="datetime1">
              <a:rPr lang="en-US" smtClean="0"/>
              <a:t>10/10/2024</a:t>
            </a:fld>
            <a:endParaRPr lang="en-US"/>
          </a:p>
        </p:txBody>
      </p:sp>
      <p:sp>
        <p:nvSpPr>
          <p:cNvPr id="8" name="Footer Placeholder 7"/>
          <p:cNvSpPr>
            <a:spLocks noGrp="1"/>
          </p:cNvSpPr>
          <p:nvPr>
            <p:ph type="ftr" sz="quarter" idx="11"/>
          </p:nvPr>
        </p:nvSpPr>
        <p:spPr/>
        <p:txBody>
          <a:bodyPr/>
          <a:lstStyle/>
          <a:p>
            <a:r>
              <a:rPr lang="en-US"/>
              <a:t> DiagnosTech - Propriety</a:t>
            </a:r>
          </a:p>
        </p:txBody>
      </p:sp>
      <p:sp>
        <p:nvSpPr>
          <p:cNvPr id="9" name="Slide Number Placeholder 8"/>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395821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73DF7C-13E9-4362-B610-138EDC524245}" type="datetime1">
              <a:rPr lang="en-US" smtClean="0"/>
              <a:t>10/10/2024</a:t>
            </a:fld>
            <a:endParaRPr lang="en-US"/>
          </a:p>
        </p:txBody>
      </p:sp>
      <p:sp>
        <p:nvSpPr>
          <p:cNvPr id="4" name="Footer Placeholder 3"/>
          <p:cNvSpPr>
            <a:spLocks noGrp="1"/>
          </p:cNvSpPr>
          <p:nvPr>
            <p:ph type="ftr" sz="quarter" idx="11"/>
          </p:nvPr>
        </p:nvSpPr>
        <p:spPr/>
        <p:txBody>
          <a:bodyPr/>
          <a:lstStyle/>
          <a:p>
            <a:r>
              <a:rPr lang="en-US"/>
              <a:t> DiagnosTech - Propriety</a:t>
            </a:r>
          </a:p>
        </p:txBody>
      </p:sp>
      <p:sp>
        <p:nvSpPr>
          <p:cNvPr id="5" name="Slide Number Placeholder 4"/>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4243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373096-5A1A-4C00-80F1-1BA58D7BB86C}" type="datetime1">
              <a:rPr lang="en-US" smtClean="0"/>
              <a:t>10/10/2024</a:t>
            </a:fld>
            <a:endParaRPr lang="en-US"/>
          </a:p>
        </p:txBody>
      </p:sp>
      <p:sp>
        <p:nvSpPr>
          <p:cNvPr id="3" name="Footer Placeholder 2"/>
          <p:cNvSpPr>
            <a:spLocks noGrp="1"/>
          </p:cNvSpPr>
          <p:nvPr>
            <p:ph type="ftr" sz="quarter" idx="11"/>
          </p:nvPr>
        </p:nvSpPr>
        <p:spPr/>
        <p:txBody>
          <a:bodyPr/>
          <a:lstStyle/>
          <a:p>
            <a:r>
              <a:rPr lang="en-US"/>
              <a:t> DiagnosTech - Propriety</a:t>
            </a:r>
          </a:p>
        </p:txBody>
      </p:sp>
      <p:sp>
        <p:nvSpPr>
          <p:cNvPr id="4" name="Slide Number Placeholder 3"/>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250170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6990" y="609600"/>
            <a:ext cx="3931213" cy="2362200"/>
          </a:xfrm>
        </p:spPr>
        <p:txBody>
          <a:bodyPr anchor="b">
            <a:normAutofit/>
          </a:bodyPr>
          <a:lstStyle>
            <a:lvl1pPr>
              <a:defRPr sz="2799"/>
            </a:lvl1pPr>
          </a:lstStyle>
          <a:p>
            <a:r>
              <a:rPr lang="en-US"/>
              <a:t>Click to edit Master title style</a:t>
            </a:r>
          </a:p>
        </p:txBody>
      </p:sp>
      <p:sp>
        <p:nvSpPr>
          <p:cNvPr id="3" name="Content Placeholder 2"/>
          <p:cNvSpPr>
            <a:spLocks noGrp="1"/>
          </p:cNvSpPr>
          <p:nvPr>
            <p:ph idx="1"/>
          </p:nvPr>
        </p:nvSpPr>
        <p:spPr>
          <a:xfrm>
            <a:off x="5076742" y="609600"/>
            <a:ext cx="6187880"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6990" y="2971801"/>
            <a:ext cx="3931213" cy="2819399"/>
          </a:xfrm>
        </p:spPr>
        <p:txBody>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3BD595-BE0F-407A-9CD9-D4039C3B7D38}" type="datetime1">
              <a:rPr lang="en-US" smtClean="0"/>
              <a:t>10/10/2024</a:t>
            </a:fld>
            <a:endParaRPr lang="en-US"/>
          </a:p>
        </p:txBody>
      </p:sp>
      <p:sp>
        <p:nvSpPr>
          <p:cNvPr id="6" name="Footer Placeholder 5"/>
          <p:cNvSpPr>
            <a:spLocks noGrp="1"/>
          </p:cNvSpPr>
          <p:nvPr>
            <p:ph type="ftr" sz="quarter" idx="11"/>
          </p:nvPr>
        </p:nvSpPr>
        <p:spPr/>
        <p:txBody>
          <a:bodyPr/>
          <a:lstStyle/>
          <a:p>
            <a:r>
              <a:rPr lang="en-US"/>
              <a:t> DiagnosTech - Propriety</a:t>
            </a:r>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37081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6989" y="609600"/>
            <a:ext cx="5928229" cy="2362200"/>
          </a:xfrm>
        </p:spPr>
        <p:txBody>
          <a:bodyPr anchor="b">
            <a:normAutofit/>
          </a:bodyPr>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7422871" y="758881"/>
            <a:ext cx="325450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913556" y="2971800"/>
            <a:ext cx="5933404" cy="2819400"/>
          </a:xfrm>
        </p:spPr>
        <p:txBody>
          <a:bodyPr>
            <a:normAutofit/>
          </a:bodyPr>
          <a:lstStyle>
            <a:lvl1pPr marL="0" indent="0" algn="ctr">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16959C-8290-4098-88B2-7EC2810A67E9}" type="datetime1">
              <a:rPr lang="en-US" smtClean="0"/>
              <a:t>10/10/2024</a:t>
            </a:fld>
            <a:endParaRPr lang="en-US"/>
          </a:p>
        </p:txBody>
      </p:sp>
      <p:sp>
        <p:nvSpPr>
          <p:cNvPr id="6" name="Footer Placeholder 5"/>
          <p:cNvSpPr>
            <a:spLocks noGrp="1"/>
          </p:cNvSpPr>
          <p:nvPr>
            <p:ph type="ftr" sz="quarter" idx="11"/>
          </p:nvPr>
        </p:nvSpPr>
        <p:spPr/>
        <p:txBody>
          <a:bodyPr/>
          <a:lstStyle/>
          <a:p>
            <a:r>
              <a:rPr lang="en-US"/>
              <a:t> DiagnosTech - Propriety</a:t>
            </a:r>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91417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1"/>
            <a:ext cx="10351065" cy="13263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557" y="2096064"/>
            <a:ext cx="10351066"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6736" y="5883276"/>
            <a:ext cx="2742486"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804ACD36-7D44-40EE-AB9B-CA6A370A8F12}" type="datetime1">
              <a:rPr lang="en-US" smtClean="0"/>
              <a:t>10/10/2024</a:t>
            </a:fld>
            <a:endParaRPr lang="en-US"/>
          </a:p>
        </p:txBody>
      </p:sp>
      <p:sp>
        <p:nvSpPr>
          <p:cNvPr id="5" name="Footer Placeholder 4"/>
          <p:cNvSpPr>
            <a:spLocks noGrp="1"/>
          </p:cNvSpPr>
          <p:nvPr>
            <p:ph type="ftr" sz="quarter" idx="3"/>
          </p:nvPr>
        </p:nvSpPr>
        <p:spPr>
          <a:xfrm>
            <a:off x="913557" y="5883276"/>
            <a:ext cx="6671127"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 DiagnosTech - Propriety</a:t>
            </a:r>
          </a:p>
        </p:txBody>
      </p:sp>
      <p:sp>
        <p:nvSpPr>
          <p:cNvPr id="6" name="Slide Number Placeholder 5"/>
          <p:cNvSpPr>
            <a:spLocks noGrp="1"/>
          </p:cNvSpPr>
          <p:nvPr>
            <p:ph type="sldNum" sz="quarter" idx="4"/>
          </p:nvPr>
        </p:nvSpPr>
        <p:spPr>
          <a:xfrm>
            <a:off x="10511273" y="5883276"/>
            <a:ext cx="75334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45482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914126" rtl="0" eaLnBrk="1" latinLnBrk="0" hangingPunct="1">
        <a:lnSpc>
          <a:spcPct val="90000"/>
        </a:lnSpc>
        <a:spcBef>
          <a:spcPct val="0"/>
        </a:spcBef>
        <a:buNone/>
        <a:defRPr sz="3399"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531" indent="-228531" algn="l" defTabSz="914126" rtl="0" eaLnBrk="1" latinLnBrk="0" hangingPunct="1">
        <a:lnSpc>
          <a:spcPct val="120000"/>
        </a:lnSpc>
        <a:spcBef>
          <a:spcPts val="1000"/>
        </a:spcBef>
        <a:buFont typeface="Arial" panose="020B0604020202020204" pitchFamily="34" charset="0"/>
        <a:buChar char="•"/>
        <a:defRPr sz="1999"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594" indent="-228531" algn="l" defTabSz="914126" rtl="0" eaLnBrk="1" latinLnBrk="0" hangingPunct="1">
        <a:lnSpc>
          <a:spcPct val="120000"/>
        </a:lnSpc>
        <a:spcBef>
          <a:spcPts val="500"/>
        </a:spcBef>
        <a:buFont typeface="Arial" panose="020B0604020202020204" pitchFamily="34" charset="0"/>
        <a:buChar char="•"/>
        <a:defRPr sz="1799"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2657" indent="-228531" algn="l" defTabSz="914126"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599720" indent="-228531" algn="l" defTabSz="914126"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6783"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3846"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0908"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7971"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5034" indent="-228531" algn="l" defTabSz="914126"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diagnostechs.com/2024/08/02/the-cortisol-awakening-response-test/"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hyperlink" Target="https://www.diagnostechs.com/2015/04/07/a-foundational-approach-to-adrenal-restoration/" TargetMode="External"/><Relationship Id="rId5" Type="http://schemas.openxmlformats.org/officeDocument/2006/relationships/hyperlink" Target="https://www.diagnostechs.com/2023/04/25/cortisol-the-stress-hormone/" TargetMode="External"/><Relationship Id="rId4" Type="http://schemas.openxmlformats.org/officeDocument/2006/relationships/hyperlink" Target="https://www.diagnostechs.com/2023/02/02/synergistic-nutrients-for-adrenal-suppor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hyperlink" Target="https://www.ncbi.nlm.nih.gov/pmc/articles/PMC9669756/" TargetMode="External"/><Relationship Id="rId3" Type="http://schemas.openxmlformats.org/officeDocument/2006/relationships/hyperlink" Target="https://pubmed.ncbi.nlm.nih.gov/9416776/" TargetMode="External"/><Relationship Id="rId7" Type="http://schemas.openxmlformats.org/officeDocument/2006/relationships/hyperlink" Target="https://pubmed.ncbi.nlm.nih.gov/32204832/"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hyperlink" Target="https://pubmed.ncbi.nlm.nih.gov/26563991/" TargetMode="External"/><Relationship Id="rId5" Type="http://schemas.openxmlformats.org/officeDocument/2006/relationships/hyperlink" Target="https://pubmed.ncbi.nlm.nih.gov/26318630/" TargetMode="External"/><Relationship Id="rId4" Type="http://schemas.openxmlformats.org/officeDocument/2006/relationships/hyperlink" Target="https://pubmed.ncbi.nlm.nih.gov/20970005/" TargetMode="External"/><Relationship Id="rId9" Type="http://schemas.openxmlformats.org/officeDocument/2006/relationships/hyperlink" Target="https://pubmed.ncbi.nlm.nih.gov/39177247/"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0"/>
          <p:cNvSpPr txBox="1">
            <a:spLocks noChangeArrowheads="1"/>
          </p:cNvSpPr>
          <p:nvPr/>
        </p:nvSpPr>
        <p:spPr bwMode="auto">
          <a:xfrm>
            <a:off x="12267" y="6488113"/>
            <a:ext cx="56753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2800">
                <a:solidFill>
                  <a:srgbClr val="000090"/>
                </a:solidFill>
                <a:latin typeface="Myriad Pro"/>
                <a:ea typeface="MS PGothic" pitchFamily="34" charset="-128"/>
              </a:defRPr>
            </a:lvl1pPr>
            <a:lvl2pPr marL="742950" indent="-285750" eaLnBrk="0" hangingPunct="0">
              <a:spcBef>
                <a:spcPct val="20000"/>
              </a:spcBef>
              <a:buFont typeface="Arial" pitchFamily="34" charset="0"/>
              <a:buChar char="–"/>
              <a:defRPr sz="2400">
                <a:solidFill>
                  <a:srgbClr val="000090"/>
                </a:solidFill>
                <a:latin typeface="Myriad Pro"/>
                <a:ea typeface="MS PGothic" pitchFamily="34" charset="-128"/>
              </a:defRPr>
            </a:lvl2pPr>
            <a:lvl3pPr marL="1143000" indent="-228600" eaLnBrk="0" hangingPunct="0">
              <a:spcBef>
                <a:spcPct val="20000"/>
              </a:spcBef>
              <a:buFont typeface="Arial" pitchFamily="34" charset="0"/>
              <a:buChar char="•"/>
              <a:defRPr sz="2000">
                <a:solidFill>
                  <a:srgbClr val="000090"/>
                </a:solidFill>
                <a:latin typeface="Myriad Pro"/>
                <a:ea typeface="MS PGothic" pitchFamily="34" charset="-128"/>
              </a:defRPr>
            </a:lvl3pPr>
            <a:lvl4pPr marL="1600200" indent="-228600" eaLnBrk="0" hangingPunct="0">
              <a:spcBef>
                <a:spcPct val="20000"/>
              </a:spcBef>
              <a:buFont typeface="Arial" pitchFamily="34" charset="0"/>
              <a:buChar char="–"/>
              <a:defRPr>
                <a:solidFill>
                  <a:srgbClr val="000090"/>
                </a:solidFill>
                <a:latin typeface="Myriad Pro"/>
                <a:ea typeface="MS PGothic" pitchFamily="34" charset="-128"/>
              </a:defRPr>
            </a:lvl4pPr>
            <a:lvl5pPr marL="2057400" indent="-228600" eaLnBrk="0" hangingPunct="0">
              <a:spcBef>
                <a:spcPct val="20000"/>
              </a:spcBef>
              <a:buFont typeface="Arial" pitchFamily="34" charset="0"/>
              <a:buChar char="»"/>
              <a:defRPr sz="1600">
                <a:solidFill>
                  <a:srgbClr val="000090"/>
                </a:solidFill>
                <a:latin typeface="Myriad Pro"/>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1600">
                <a:solidFill>
                  <a:srgbClr val="000090"/>
                </a:solidFill>
                <a:latin typeface="Myriad Pro"/>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1600">
                <a:solidFill>
                  <a:srgbClr val="000090"/>
                </a:solidFill>
                <a:latin typeface="Myriad Pro"/>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1600">
                <a:solidFill>
                  <a:srgbClr val="000090"/>
                </a:solidFill>
                <a:latin typeface="Myriad Pro"/>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1600">
                <a:solidFill>
                  <a:srgbClr val="000090"/>
                </a:solidFill>
                <a:latin typeface="Myriad Pro"/>
                <a:ea typeface="MS PGothic" pitchFamily="34" charset="-128"/>
              </a:defRPr>
            </a:lvl9pPr>
          </a:lstStyle>
          <a:p>
            <a:pPr eaLnBrk="1" hangingPunct="1">
              <a:spcBef>
                <a:spcPct val="0"/>
              </a:spcBef>
              <a:buFontTx/>
              <a:buNone/>
            </a:pPr>
            <a:r>
              <a:rPr lang="en-US" altLang="en-US" sz="800">
                <a:latin typeface="Calibri" pitchFamily="34" charset="0"/>
                <a:cs typeface="Arial" pitchFamily="34" charset="0"/>
              </a:rPr>
              <a:t>.</a:t>
            </a:r>
          </a:p>
        </p:txBody>
      </p:sp>
      <p:sp>
        <p:nvSpPr>
          <p:cNvPr id="10" name="TextBox 1"/>
          <p:cNvSpPr txBox="1">
            <a:spLocks noChangeArrowheads="1"/>
          </p:cNvSpPr>
          <p:nvPr/>
        </p:nvSpPr>
        <p:spPr bwMode="auto">
          <a:xfrm>
            <a:off x="229031" y="1603602"/>
            <a:ext cx="7848599" cy="157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Aft>
                <a:spcPts val="400"/>
              </a:spcAft>
            </a:pPr>
            <a:r>
              <a:rPr lang="en-US" altLang="en-US" sz="3000" b="1">
                <a:latin typeface="Tahoma" panose="020B0604030504040204" pitchFamily="34" charset="0"/>
                <a:ea typeface="Tahoma" panose="020B0604030504040204" pitchFamily="34" charset="0"/>
                <a:cs typeface="Tahoma" panose="020B0604030504040204" pitchFamily="34" charset="0"/>
              </a:rPr>
              <a:t>T</a:t>
            </a:r>
            <a:r>
              <a:rPr lang="en-US" altLang="en-US" sz="3000" b="1">
                <a:latin typeface="Times New Roman" panose="02020603050405020304" pitchFamily="18" charset="0"/>
                <a:ea typeface="Tahoma" panose="020B0604030504040204" pitchFamily="34" charset="0"/>
                <a:cs typeface="Times New Roman" panose="02020603050405020304" pitchFamily="18" charset="0"/>
              </a:rPr>
              <a:t>HE CORTISOL AWAKENING RESPONSE: </a:t>
            </a:r>
          </a:p>
          <a:p>
            <a:pPr algn="ctr" eaLnBrk="1" hangingPunct="1">
              <a:spcAft>
                <a:spcPts val="400"/>
              </a:spcAft>
            </a:pPr>
            <a:r>
              <a:rPr lang="en-US" altLang="en-US" sz="3000" b="1">
                <a:latin typeface="Times New Roman" panose="02020603050405020304" pitchFamily="18" charset="0"/>
                <a:ea typeface="Tahoma" panose="020B0604030504040204" pitchFamily="34" charset="0"/>
                <a:cs typeface="Times New Roman" panose="02020603050405020304" pitchFamily="18" charset="0"/>
              </a:rPr>
              <a:t>A CLINICAL OVERVIEW</a:t>
            </a:r>
          </a:p>
          <a:p>
            <a:pPr algn="ctr" eaLnBrk="1" hangingPunct="1">
              <a:spcAft>
                <a:spcPts val="400"/>
              </a:spcAft>
            </a:pPr>
            <a:r>
              <a:rPr lang="en-US" altLang="en-US" sz="3000" b="1">
                <a:latin typeface="Times New Roman" panose="02020603050405020304" pitchFamily="18" charset="0"/>
                <a:ea typeface="Tahoma" panose="020B0604030504040204" pitchFamily="34" charset="0"/>
                <a:cs typeface="Times New Roman" panose="02020603050405020304" pitchFamily="18" charset="0"/>
              </a:rPr>
              <a:t>OCTOBER 2024</a:t>
            </a:r>
          </a:p>
        </p:txBody>
      </p:sp>
      <p:sp>
        <p:nvSpPr>
          <p:cNvPr id="12" name="TextBox 2"/>
          <p:cNvSpPr txBox="1">
            <a:spLocks noChangeArrowheads="1"/>
          </p:cNvSpPr>
          <p:nvPr/>
        </p:nvSpPr>
        <p:spPr bwMode="auto">
          <a:xfrm>
            <a:off x="4756158" y="4419600"/>
            <a:ext cx="2294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600" b="1" i="1">
                <a:solidFill>
                  <a:schemeClr val="bg2">
                    <a:lumMod val="10000"/>
                    <a:lumOff val="90000"/>
                  </a:schemeClr>
                </a:solidFill>
                <a:latin typeface="Times New Roman" panose="02020603050405020304" pitchFamily="18" charset="0"/>
                <a:cs typeface="Times New Roman" panose="02020603050405020304" pitchFamily="18" charset="0"/>
              </a:rPr>
              <a:t>Presented by</a:t>
            </a:r>
          </a:p>
          <a:p>
            <a:pPr eaLnBrk="1" hangingPunct="1"/>
            <a:r>
              <a:rPr lang="en-US" altLang="en-US" sz="2000">
                <a:solidFill>
                  <a:schemeClr val="bg2">
                    <a:lumMod val="10000"/>
                    <a:lumOff val="90000"/>
                  </a:schemeClr>
                </a:solidFill>
                <a:latin typeface="Times New Roman" panose="02020603050405020304" pitchFamily="18" charset="0"/>
                <a:cs typeface="Times New Roman" panose="02020603050405020304" pitchFamily="18" charset="0"/>
              </a:rPr>
              <a:t>Lisa Canar, ND</a:t>
            </a:r>
          </a:p>
        </p:txBody>
      </p:sp>
      <p:pic>
        <p:nvPicPr>
          <p:cNvPr id="15" name="Picture 1" descr="Lisa Canar photo.jpg"/>
          <p:cNvPicPr preferRelativeResize="0">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27396" t="4414" r="31493" b="41434"/>
          <a:stretch>
            <a:fillRect/>
          </a:stretch>
        </p:blipFill>
        <p:spPr bwMode="auto">
          <a:xfrm>
            <a:off x="6701680" y="3586159"/>
            <a:ext cx="1060609" cy="1371600"/>
          </a:xfrm>
          <a:prstGeom prst="rect">
            <a:avLst/>
          </a:prstGeom>
          <a:noFill/>
          <a:ln w="9525">
            <a:solidFill>
              <a:schemeClr val="bg1">
                <a:lumMod val="85000"/>
              </a:schemeClr>
            </a:solidFill>
            <a:miter lim="800000"/>
            <a:headEnd/>
            <a:tailEnd/>
          </a:ln>
          <a:effectLst>
            <a:outerShdw blurRad="63500" dist="38100" dir="2700000" algn="tl" rotWithShape="0">
              <a:srgbClr val="376092">
                <a:alpha val="40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BF67A2-1982-52B7-9DC1-B9C7D1BE8CE3}"/>
              </a:ext>
            </a:extLst>
          </p:cNvPr>
          <p:cNvPicPr>
            <a:picLocks noChangeAspect="1"/>
          </p:cNvPicPr>
          <p:nvPr/>
        </p:nvPicPr>
        <p:blipFill>
          <a:blip r:embed="rId5"/>
          <a:stretch>
            <a:fillRect/>
          </a:stretch>
        </p:blipFill>
        <p:spPr>
          <a:xfrm>
            <a:off x="8127324" y="1688843"/>
            <a:ext cx="3657600" cy="3279991"/>
          </a:xfrm>
          <a:prstGeom prst="rect">
            <a:avLst/>
          </a:prstGeom>
        </p:spPr>
      </p:pic>
      <p:sp>
        <p:nvSpPr>
          <p:cNvPr id="4" name="Footer Placeholder 4">
            <a:extLst>
              <a:ext uri="{FF2B5EF4-FFF2-40B4-BE49-F238E27FC236}">
                <a16:creationId xmlns:a16="http://schemas.microsoft.com/office/drawing/2014/main" id="{C9D1F24E-F59D-9D61-8CE6-8E07D9C052A8}"/>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26707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2054224" y="177226"/>
            <a:ext cx="55082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a:ea typeface="MS PGothic"/>
                <a:cs typeface="Times New Roman"/>
              </a:rPr>
              <a:t>Overview: Functions of Cortisol</a:t>
            </a:r>
          </a:p>
        </p:txBody>
      </p:sp>
      <p:cxnSp>
        <p:nvCxnSpPr>
          <p:cNvPr id="11" name="Straight Connector 10"/>
          <p:cNvCxnSpPr>
            <a:cxnSpLocks noChangeShapeType="1"/>
          </p:cNvCxnSpPr>
          <p:nvPr/>
        </p:nvCxnSpPr>
        <p:spPr bwMode="auto">
          <a:xfrm>
            <a:off x="2055812" y="838200"/>
            <a:ext cx="73914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Slide Number Placeholder 5">
            <a:extLst>
              <a:ext uri="{FF2B5EF4-FFF2-40B4-BE49-F238E27FC236}">
                <a16:creationId xmlns:a16="http://schemas.microsoft.com/office/drawing/2014/main" id="{1B96BD1E-3457-ECC8-2D44-614D6184424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10</a:t>
            </a:fld>
            <a:endParaRPr lang="en-US" altLang="en-US" sz="1000">
              <a:latin typeface="Myriad Pro" charset="0"/>
            </a:endParaRPr>
          </a:p>
        </p:txBody>
      </p:sp>
      <p:sp>
        <p:nvSpPr>
          <p:cNvPr id="10" name="Footer Placeholder 4">
            <a:extLst>
              <a:ext uri="{FF2B5EF4-FFF2-40B4-BE49-F238E27FC236}">
                <a16:creationId xmlns:a16="http://schemas.microsoft.com/office/drawing/2014/main" id="{C02DE18B-7F8E-03EE-AC78-F550FC96618C}"/>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6" name="Picture 5" descr="A diagram of a body&#10;&#10;Description automatically generated">
            <a:extLst>
              <a:ext uri="{FF2B5EF4-FFF2-40B4-BE49-F238E27FC236}">
                <a16:creationId xmlns:a16="http://schemas.microsoft.com/office/drawing/2014/main" id="{B58C12C6-7793-7C89-F18A-0276E44D1E1A}"/>
              </a:ext>
            </a:extLst>
          </p:cNvPr>
          <p:cNvPicPr>
            <a:picLocks noChangeAspect="1"/>
          </p:cNvPicPr>
          <p:nvPr/>
        </p:nvPicPr>
        <p:blipFill>
          <a:blip r:embed="rId3"/>
          <a:stretch>
            <a:fillRect/>
          </a:stretch>
        </p:blipFill>
        <p:spPr>
          <a:xfrm>
            <a:off x="3059621" y="1212397"/>
            <a:ext cx="4799618" cy="4837339"/>
          </a:xfrm>
          <a:prstGeom prst="rect">
            <a:avLst/>
          </a:prstGeom>
        </p:spPr>
      </p:pic>
    </p:spTree>
    <p:extLst>
      <p:ext uri="{BB962C8B-B14F-4D97-AF65-F5344CB8AC3E}">
        <p14:creationId xmlns:p14="http://schemas.microsoft.com/office/powerpoint/2010/main" val="191542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2054224" y="177226"/>
            <a:ext cx="3799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sz="3200">
                <a:latin typeface="Times New Roman"/>
                <a:ea typeface="MS PGothic"/>
                <a:cs typeface="Times New Roman"/>
              </a:rPr>
              <a:t>Functions of the CAR</a:t>
            </a:r>
            <a:endParaRPr lang="en-US">
              <a:latin typeface="Times New Roman"/>
              <a:ea typeface="MS PGothic"/>
              <a:cs typeface="Times New Roman"/>
            </a:endParaRPr>
          </a:p>
        </p:txBody>
      </p:sp>
      <p:cxnSp>
        <p:nvCxnSpPr>
          <p:cNvPr id="11" name="Straight Connector 10"/>
          <p:cNvCxnSpPr>
            <a:cxnSpLocks noChangeShapeType="1"/>
          </p:cNvCxnSpPr>
          <p:nvPr/>
        </p:nvCxnSpPr>
        <p:spPr bwMode="auto">
          <a:xfrm>
            <a:off x="2055812" y="838200"/>
            <a:ext cx="73914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2054224" y="1041677"/>
            <a:ext cx="7815261"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Calibri" panose="020F0502020204030204" pitchFamily="34" charset="0"/>
                <a:cs typeface="Times New Roman"/>
              </a:rPr>
              <a:t>Energy provision</a:t>
            </a:r>
            <a:endParaRPr lang="en-US">
              <a:cs typeface="Calibri" pitchFamily="34" charset="0"/>
            </a:endParaRPr>
          </a:p>
          <a:p>
            <a:pPr>
              <a:spcAft>
                <a:spcPct val="20000"/>
              </a:spcAft>
              <a:buClr>
                <a:srgbClr val="FFFFFF"/>
              </a:buClr>
              <a:defRPr/>
            </a:pPr>
            <a:r>
              <a:rPr lang="en-US" sz="2400">
                <a:latin typeface="Times New Roman"/>
                <a:ea typeface="Calibri" panose="020F0502020204030204" pitchFamily="34" charset="0"/>
                <a:cs typeface="Times New Roman"/>
              </a:rPr>
              <a:t>Immune regulation</a:t>
            </a:r>
            <a:endParaRPr lang="en-US">
              <a:cs typeface="Calibri"/>
            </a:endParaRPr>
          </a:p>
          <a:p>
            <a:pPr>
              <a:spcAft>
                <a:spcPct val="20000"/>
              </a:spcAft>
              <a:buClr>
                <a:srgbClr val="FFFFFF"/>
              </a:buClr>
              <a:defRPr/>
            </a:pPr>
            <a:r>
              <a:rPr lang="en-US" sz="2400">
                <a:latin typeface="Times New Roman"/>
                <a:ea typeface="Calibri" panose="020F0502020204030204" pitchFamily="34" charset="0"/>
                <a:cs typeface="Times New Roman"/>
              </a:rPr>
              <a:t>Cognitive functioning</a:t>
            </a:r>
            <a:endParaRPr lang="en-US">
              <a:cs typeface="Calibri"/>
            </a:endParaRPr>
          </a:p>
          <a:p>
            <a:pPr lvl="1">
              <a:spcAft>
                <a:spcPct val="20000"/>
              </a:spcAft>
              <a:buClr>
                <a:srgbClr val="FFFFFF"/>
              </a:buClr>
              <a:buFont typeface="Courier New" pitchFamily="34" charset="0"/>
              <a:buChar char="o"/>
              <a:defRPr/>
            </a:pPr>
            <a:r>
              <a:rPr lang="en-US" sz="2000">
                <a:latin typeface="Times New Roman"/>
                <a:ea typeface="Calibri" panose="020F0502020204030204" pitchFamily="34" charset="0"/>
                <a:cs typeface="Times New Roman"/>
              </a:rPr>
              <a:t>Executive functions</a:t>
            </a:r>
            <a:endParaRPr lang="en-US">
              <a:cs typeface="Calibri"/>
            </a:endParaRPr>
          </a:p>
          <a:p>
            <a:pPr lvl="1">
              <a:spcAft>
                <a:spcPct val="20000"/>
              </a:spcAft>
              <a:buClr>
                <a:srgbClr val="FFFFFF"/>
              </a:buClr>
              <a:buFont typeface="Courier New" pitchFamily="34" charset="0"/>
              <a:buChar char="o"/>
              <a:defRPr/>
            </a:pPr>
            <a:r>
              <a:rPr lang="en-US" sz="2000">
                <a:latin typeface="Times New Roman"/>
                <a:ea typeface="Calibri" panose="020F0502020204030204" pitchFamily="34" charset="0"/>
                <a:cs typeface="Times New Roman"/>
              </a:rPr>
              <a:t>Learning and memory</a:t>
            </a:r>
            <a:endParaRPr lang="en-US">
              <a:cs typeface="Calibri"/>
            </a:endParaRPr>
          </a:p>
          <a:p>
            <a:pPr>
              <a:spcAft>
                <a:spcPct val="20000"/>
              </a:spcAft>
              <a:buClr>
                <a:srgbClr val="FFFFFF"/>
              </a:buClr>
              <a:defRPr/>
            </a:pPr>
            <a:r>
              <a:rPr lang="en-US" sz="2400">
                <a:latin typeface="Times New Roman"/>
                <a:ea typeface="Calibri" panose="020F0502020204030204" pitchFamily="34" charset="0"/>
                <a:cs typeface="Times New Roman"/>
              </a:rPr>
              <a:t>Brain plasticity</a:t>
            </a:r>
            <a:endParaRPr lang="en-US" sz="2400">
              <a:latin typeface="Times New Roman"/>
              <a:cs typeface="Times New Roman"/>
            </a:endParaRPr>
          </a:p>
          <a:p>
            <a:pPr eaLnBrk="1" hangingPunct="1">
              <a:spcAft>
                <a:spcPct val="20000"/>
              </a:spcAft>
              <a:buClr>
                <a:schemeClr val="tx1">
                  <a:lumMod val="75000"/>
                  <a:lumOff val="25000"/>
                </a:schemeClr>
              </a:buClr>
              <a:defRPr/>
            </a:pPr>
            <a:r>
              <a:rPr lang="en-US" sz="2400">
                <a:latin typeface="Times New Roman"/>
                <a:ea typeface="Calibri" panose="020F0502020204030204" pitchFamily="34" charset="0"/>
                <a:cs typeface="Times New Roman"/>
              </a:rPr>
              <a:t>Emotion regulation</a:t>
            </a:r>
          </a:p>
        </p:txBody>
      </p:sp>
      <p:sp>
        <p:nvSpPr>
          <p:cNvPr id="3" name="Slide Number Placeholder 5">
            <a:extLst>
              <a:ext uri="{FF2B5EF4-FFF2-40B4-BE49-F238E27FC236}">
                <a16:creationId xmlns:a16="http://schemas.microsoft.com/office/drawing/2014/main" id="{1B96BD1E-3457-ECC8-2D44-614D6184424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11</a:t>
            </a:fld>
            <a:endParaRPr lang="en-US" altLang="en-US" sz="1000">
              <a:latin typeface="Myriad Pro" charset="0"/>
            </a:endParaRPr>
          </a:p>
        </p:txBody>
      </p:sp>
      <p:sp>
        <p:nvSpPr>
          <p:cNvPr id="10" name="Footer Placeholder 4">
            <a:extLst>
              <a:ext uri="{FF2B5EF4-FFF2-40B4-BE49-F238E27FC236}">
                <a16:creationId xmlns:a16="http://schemas.microsoft.com/office/drawing/2014/main" id="{C02DE18B-7F8E-03EE-AC78-F550FC96618C}"/>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4" name="Picture 3" descr="A person standing on a ladder next to a clock&#10;&#10;Description automatically generated">
            <a:extLst>
              <a:ext uri="{FF2B5EF4-FFF2-40B4-BE49-F238E27FC236}">
                <a16:creationId xmlns:a16="http://schemas.microsoft.com/office/drawing/2014/main" id="{F6B8E9FF-BA7C-EAE2-6BAC-9B3B3AE51693}"/>
              </a:ext>
            </a:extLst>
          </p:cNvPr>
          <p:cNvPicPr>
            <a:picLocks noChangeAspect="1"/>
          </p:cNvPicPr>
          <p:nvPr/>
        </p:nvPicPr>
        <p:blipFill>
          <a:blip r:embed="rId3"/>
          <a:stretch>
            <a:fillRect/>
          </a:stretch>
        </p:blipFill>
        <p:spPr>
          <a:xfrm>
            <a:off x="5408752" y="1702934"/>
            <a:ext cx="5013887" cy="2619375"/>
          </a:xfrm>
          <a:prstGeom prst="rect">
            <a:avLst/>
          </a:prstGeom>
        </p:spPr>
      </p:pic>
    </p:spTree>
    <p:extLst>
      <p:ext uri="{BB962C8B-B14F-4D97-AF65-F5344CB8AC3E}">
        <p14:creationId xmlns:p14="http://schemas.microsoft.com/office/powerpoint/2010/main" val="286477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674812" y="101025"/>
            <a:ext cx="51347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Perceived Stress and the CAR</a:t>
            </a:r>
          </a:p>
        </p:txBody>
      </p:sp>
      <p:cxnSp>
        <p:nvCxnSpPr>
          <p:cNvPr id="11" name="Straight Connector 10"/>
          <p:cNvCxnSpPr>
            <a:cxnSpLocks noChangeShapeType="1"/>
          </p:cNvCxnSpPr>
          <p:nvPr/>
        </p:nvCxnSpPr>
        <p:spPr bwMode="auto">
          <a:xfrm>
            <a:off x="1751012" y="762000"/>
            <a:ext cx="86868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751012" y="914400"/>
            <a:ext cx="8902198"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eaLnBrk="1" hangingPunct="1">
              <a:spcAft>
                <a:spcPct val="20000"/>
              </a:spcAft>
              <a:buClr>
                <a:schemeClr val="tx1">
                  <a:lumMod val="75000"/>
                  <a:lumOff val="25000"/>
                </a:schemeClr>
              </a:buClr>
              <a:buNone/>
              <a:defRPr/>
            </a:pPr>
            <a:r>
              <a:rPr lang="en-US">
                <a:latin typeface="Times New Roman" panose="02020603050405020304" pitchFamily="18" charset="0"/>
                <a:ea typeface="Outfit" pitchFamily="34" charset="-122"/>
                <a:cs typeface="Times New Roman" panose="02020603050405020304" pitchFamily="18" charset="0"/>
              </a:rPr>
              <a:t>Research suggests that anticipation of stress or workload can influence the magnitude of the CAR upon waking.</a:t>
            </a:r>
            <a:endParaRPr lang="en-US" alt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39D8EED-AC29-DF79-467C-71993DD96B0F}"/>
              </a:ext>
            </a:extLst>
          </p:cNvPr>
          <p:cNvPicPr>
            <a:picLocks noChangeAspect="1"/>
          </p:cNvPicPr>
          <p:nvPr/>
        </p:nvPicPr>
        <p:blipFill>
          <a:blip r:embed="rId3"/>
          <a:stretch>
            <a:fillRect/>
          </a:stretch>
        </p:blipFill>
        <p:spPr>
          <a:xfrm>
            <a:off x="2586103" y="2245697"/>
            <a:ext cx="5351593" cy="3567728"/>
          </a:xfrm>
          <a:prstGeom prst="rect">
            <a:avLst/>
          </a:prstGeom>
        </p:spPr>
      </p:pic>
      <p:sp>
        <p:nvSpPr>
          <p:cNvPr id="4" name="Slide Number Placeholder 5">
            <a:extLst>
              <a:ext uri="{FF2B5EF4-FFF2-40B4-BE49-F238E27FC236}">
                <a16:creationId xmlns:a16="http://schemas.microsoft.com/office/drawing/2014/main" id="{037ED961-29AA-8C67-5EAE-1CF14FDCDB41}"/>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12</a:t>
            </a:fld>
            <a:endParaRPr lang="en-US" altLang="en-US" sz="1000">
              <a:latin typeface="Myriad Pro" charset="0"/>
            </a:endParaRPr>
          </a:p>
        </p:txBody>
      </p:sp>
      <p:sp>
        <p:nvSpPr>
          <p:cNvPr id="6" name="Footer Placeholder 4">
            <a:extLst>
              <a:ext uri="{FF2B5EF4-FFF2-40B4-BE49-F238E27FC236}">
                <a16:creationId xmlns:a16="http://schemas.microsoft.com/office/drawing/2014/main" id="{A8B4FDD8-6C95-1260-6527-B551EF91C022}"/>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8711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598612" y="142360"/>
            <a:ext cx="7924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Role of the Hippocampus</a:t>
            </a:r>
          </a:p>
        </p:txBody>
      </p:sp>
      <p:cxnSp>
        <p:nvCxnSpPr>
          <p:cNvPr id="11" name="Straight Connector 10"/>
          <p:cNvCxnSpPr>
            <a:cxnSpLocks noChangeShapeType="1"/>
          </p:cNvCxnSpPr>
          <p:nvPr/>
        </p:nvCxnSpPr>
        <p:spPr bwMode="auto">
          <a:xfrm>
            <a:off x="1700212" y="762000"/>
            <a:ext cx="8128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598612" y="878021"/>
            <a:ext cx="89154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eaLnBrk="1" hangingPunct="1">
              <a:spcAft>
                <a:spcPct val="20000"/>
              </a:spcAft>
              <a:buClr>
                <a:schemeClr val="tx1">
                  <a:lumMod val="75000"/>
                  <a:lumOff val="25000"/>
                </a:schemeClr>
              </a:buClr>
              <a:buNone/>
              <a:defRPr/>
            </a:pPr>
            <a:r>
              <a:rPr lang="en-US">
                <a:latin typeface="Times New Roman"/>
                <a:ea typeface="Outfit"/>
                <a:cs typeface="Times New Roman"/>
              </a:rPr>
              <a:t>The hippocampus is linked to a healthy CAR. Lower hippocampal volumes are associated with a blunted CAR.</a:t>
            </a:r>
            <a:endParaRPr lang="en-US" altLang="en-US">
              <a:latin typeface="Times New Roman"/>
              <a:ea typeface="Outfit"/>
              <a:cs typeface="Times New Roman"/>
            </a:endParaRPr>
          </a:p>
        </p:txBody>
      </p:sp>
      <p:pic>
        <p:nvPicPr>
          <p:cNvPr id="2" name="Picture 1">
            <a:extLst>
              <a:ext uri="{FF2B5EF4-FFF2-40B4-BE49-F238E27FC236}">
                <a16:creationId xmlns:a16="http://schemas.microsoft.com/office/drawing/2014/main" id="{8389857D-4E62-4949-4F42-B3A98E48CB9F}"/>
              </a:ext>
            </a:extLst>
          </p:cNvPr>
          <p:cNvPicPr>
            <a:picLocks noChangeAspect="1"/>
          </p:cNvPicPr>
          <p:nvPr/>
        </p:nvPicPr>
        <p:blipFill>
          <a:blip r:embed="rId3"/>
          <a:stretch>
            <a:fillRect/>
          </a:stretch>
        </p:blipFill>
        <p:spPr>
          <a:xfrm>
            <a:off x="3343652" y="2064603"/>
            <a:ext cx="3947363" cy="3947304"/>
          </a:xfrm>
          <a:prstGeom prst="rect">
            <a:avLst/>
          </a:prstGeom>
        </p:spPr>
      </p:pic>
      <p:sp>
        <p:nvSpPr>
          <p:cNvPr id="4" name="Slide Number Placeholder 5">
            <a:extLst>
              <a:ext uri="{FF2B5EF4-FFF2-40B4-BE49-F238E27FC236}">
                <a16:creationId xmlns:a16="http://schemas.microsoft.com/office/drawing/2014/main" id="{CCAE027D-DFCC-4735-0521-93E529D9324A}"/>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13</a:t>
            </a:fld>
            <a:endParaRPr lang="en-US" altLang="en-US" sz="1000">
              <a:latin typeface="Myriad Pro" charset="0"/>
            </a:endParaRPr>
          </a:p>
        </p:txBody>
      </p:sp>
      <p:sp>
        <p:nvSpPr>
          <p:cNvPr id="8" name="Footer Placeholder 4">
            <a:extLst>
              <a:ext uri="{FF2B5EF4-FFF2-40B4-BE49-F238E27FC236}">
                <a16:creationId xmlns:a16="http://schemas.microsoft.com/office/drawing/2014/main" id="{5A31E913-D082-421E-D1A0-E8CA89D876B2}"/>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16812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446212" y="101025"/>
            <a:ext cx="45063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Role of the Hypothalamus</a:t>
            </a:r>
          </a:p>
        </p:txBody>
      </p:sp>
      <p:cxnSp>
        <p:nvCxnSpPr>
          <p:cNvPr id="11" name="Straight Connector 10"/>
          <p:cNvCxnSpPr>
            <a:cxnSpLocks noChangeShapeType="1"/>
          </p:cNvCxnSpPr>
          <p:nvPr/>
        </p:nvCxnSpPr>
        <p:spPr bwMode="auto">
          <a:xfrm>
            <a:off x="1522412" y="762000"/>
            <a:ext cx="86106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446212" y="1075209"/>
            <a:ext cx="457831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eaLnBrk="1" hangingPunct="1">
              <a:spcAft>
                <a:spcPct val="20000"/>
              </a:spcAft>
              <a:buClr>
                <a:schemeClr val="tx1">
                  <a:lumMod val="75000"/>
                  <a:lumOff val="25000"/>
                </a:schemeClr>
              </a:buClr>
              <a:buNone/>
              <a:defRPr/>
            </a:pPr>
            <a:r>
              <a:rPr lang="en-US" sz="2400">
                <a:latin typeface="Times New Roman"/>
                <a:ea typeface="Outfit"/>
                <a:cs typeface="Times New Roman"/>
              </a:rPr>
              <a:t>The suprachiasmatic nucleus (SCN) in the hypothalamus acts as the body’s central clock. The CAR is amplified when light exposure stimulates the SCN, which increases adrenal sensitivity to adrenocorticotropic hormone (ACTH).</a:t>
            </a:r>
            <a:endParaRPr lang="en-US" altLang="en-US" sz="2400">
              <a:latin typeface="Times New Roman"/>
              <a:ea typeface="Outfit"/>
              <a:cs typeface="Times New Roman"/>
            </a:endParaRPr>
          </a:p>
          <a:p>
            <a:pPr>
              <a:spcAft>
                <a:spcPct val="20000"/>
              </a:spcAft>
              <a:defRPr/>
            </a:pPr>
            <a:endParaRPr lang="en-US" altLang="en-US" sz="2400">
              <a:solidFill>
                <a:schemeClr val="tx1">
                  <a:lumMod val="75000"/>
                  <a:lumOff val="25000"/>
                </a:schemeClr>
              </a:solidFill>
              <a:latin typeface="+mn-lt"/>
            </a:endParaRPr>
          </a:p>
        </p:txBody>
      </p:sp>
      <p:sp>
        <p:nvSpPr>
          <p:cNvPr id="4" name="Slide Number Placeholder 5">
            <a:extLst>
              <a:ext uri="{FF2B5EF4-FFF2-40B4-BE49-F238E27FC236}">
                <a16:creationId xmlns:a16="http://schemas.microsoft.com/office/drawing/2014/main" id="{810D9E8B-6908-A0F6-CF64-DF02BA91E0F2}"/>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14</a:t>
            </a:fld>
            <a:endParaRPr lang="en-US" altLang="en-US" sz="1000">
              <a:latin typeface="Myriad Pro" charset="0"/>
            </a:endParaRPr>
          </a:p>
        </p:txBody>
      </p:sp>
      <p:sp>
        <p:nvSpPr>
          <p:cNvPr id="6" name="Footer Placeholder 4">
            <a:extLst>
              <a:ext uri="{FF2B5EF4-FFF2-40B4-BE49-F238E27FC236}">
                <a16:creationId xmlns:a16="http://schemas.microsoft.com/office/drawing/2014/main" id="{38E06AB8-7330-575B-D300-9CFB1546FB32}"/>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3" name="Picture 2">
            <a:extLst>
              <a:ext uri="{FF2B5EF4-FFF2-40B4-BE49-F238E27FC236}">
                <a16:creationId xmlns:a16="http://schemas.microsoft.com/office/drawing/2014/main" id="{4EDC5E3A-B6F2-F19F-CECC-2A29E1C64DAB}"/>
              </a:ext>
            </a:extLst>
          </p:cNvPr>
          <p:cNvPicPr>
            <a:picLocks noChangeAspect="1"/>
          </p:cNvPicPr>
          <p:nvPr/>
        </p:nvPicPr>
        <p:blipFill>
          <a:blip r:embed="rId3"/>
          <a:stretch>
            <a:fillRect/>
          </a:stretch>
        </p:blipFill>
        <p:spPr>
          <a:xfrm>
            <a:off x="6245461" y="1146120"/>
            <a:ext cx="3757583" cy="3757485"/>
          </a:xfrm>
          <a:prstGeom prst="rect">
            <a:avLst/>
          </a:prstGeom>
        </p:spPr>
      </p:pic>
    </p:spTree>
    <p:extLst>
      <p:ext uri="{BB962C8B-B14F-4D97-AF65-F5344CB8AC3E}">
        <p14:creationId xmlns:p14="http://schemas.microsoft.com/office/powerpoint/2010/main" val="98662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3412" y="157162"/>
            <a:ext cx="54537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CAR and the Circadian Rhythm</a:t>
            </a:r>
          </a:p>
        </p:txBody>
      </p:sp>
      <p:cxnSp>
        <p:nvCxnSpPr>
          <p:cNvPr id="11" name="Straight Connector 10"/>
          <p:cNvCxnSpPr>
            <a:cxnSpLocks noChangeShapeType="1"/>
          </p:cNvCxnSpPr>
          <p:nvPr/>
        </p:nvCxnSpPr>
        <p:spPr bwMode="auto">
          <a:xfrm>
            <a:off x="2011362" y="838200"/>
            <a:ext cx="781685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1" y="1044575"/>
            <a:ext cx="740471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a:latin typeface="Times New Roman"/>
                <a:ea typeface="Outfit"/>
                <a:cs typeface="Times New Roman"/>
              </a:rPr>
              <a:t>The CAR is influenced by a                                          complex interplay of internal                                              circadian mechanisms, daily                                             behaviors (awakening),                                                        and environmental cues                                                          (light exposure).</a:t>
            </a:r>
            <a:endParaRPr lang="en-US">
              <a:ea typeface="Outfit"/>
            </a:endParaRPr>
          </a:p>
          <a:p>
            <a:pPr>
              <a:spcAft>
                <a:spcPct val="20000"/>
              </a:spcAft>
              <a:buClr>
                <a:srgbClr val="FFFFFF"/>
              </a:buClr>
              <a:defRPr/>
            </a:pPr>
            <a:r>
              <a:rPr lang="en-US">
                <a:latin typeface="Times New Roman"/>
                <a:ea typeface="Outfit"/>
                <a:cs typeface="Times New Roman"/>
              </a:rPr>
              <a:t>Notably, the CAR is physiologically distinct from a stress response. </a:t>
            </a:r>
            <a:endParaRPr lang="en-US">
              <a:ea typeface="Outfit"/>
            </a:endParaRPr>
          </a:p>
          <a:p>
            <a:pPr eaLnBrk="1" hangingPunct="1">
              <a:spcAft>
                <a:spcPct val="20000"/>
              </a:spcAft>
              <a:buClr>
                <a:schemeClr val="tx1">
                  <a:lumMod val="75000"/>
                  <a:lumOff val="25000"/>
                </a:schemeClr>
              </a:buClr>
              <a:defRPr/>
            </a:pPr>
            <a:r>
              <a:rPr lang="en-US">
                <a:latin typeface="Times New Roman"/>
                <a:ea typeface="Outfit"/>
                <a:cs typeface="Times New Roman"/>
              </a:rPr>
              <a:t>While stress can induce cortisol production, the CAR is a natural part of our circadian rhythm.</a:t>
            </a:r>
          </a:p>
        </p:txBody>
      </p:sp>
      <p:pic>
        <p:nvPicPr>
          <p:cNvPr id="3" name="Picture 2">
            <a:extLst>
              <a:ext uri="{FF2B5EF4-FFF2-40B4-BE49-F238E27FC236}">
                <a16:creationId xmlns:a16="http://schemas.microsoft.com/office/drawing/2014/main" id="{25355E69-2B9E-A2D4-25B2-E7E3F79D3F58}"/>
              </a:ext>
            </a:extLst>
          </p:cNvPr>
          <p:cNvPicPr>
            <a:picLocks noChangeAspect="1"/>
          </p:cNvPicPr>
          <p:nvPr/>
        </p:nvPicPr>
        <p:blipFill>
          <a:blip r:embed="rId3"/>
          <a:stretch>
            <a:fillRect/>
          </a:stretch>
        </p:blipFill>
        <p:spPr>
          <a:xfrm>
            <a:off x="6780212" y="1305783"/>
            <a:ext cx="3048000" cy="2199417"/>
          </a:xfrm>
          <a:prstGeom prst="rect">
            <a:avLst/>
          </a:prstGeom>
        </p:spPr>
      </p:pic>
      <p:sp>
        <p:nvSpPr>
          <p:cNvPr id="4" name="Slide Number Placeholder 5">
            <a:extLst>
              <a:ext uri="{FF2B5EF4-FFF2-40B4-BE49-F238E27FC236}">
                <a16:creationId xmlns:a16="http://schemas.microsoft.com/office/drawing/2014/main" id="{638252FE-4F96-F7D9-809E-B972078EC3E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15</a:t>
            </a:fld>
            <a:endParaRPr lang="en-US" altLang="en-US" sz="1000">
              <a:latin typeface="Myriad Pro" charset="0"/>
            </a:endParaRPr>
          </a:p>
        </p:txBody>
      </p:sp>
      <p:sp>
        <p:nvSpPr>
          <p:cNvPr id="6" name="Footer Placeholder 4">
            <a:extLst>
              <a:ext uri="{FF2B5EF4-FFF2-40B4-BE49-F238E27FC236}">
                <a16:creationId xmlns:a16="http://schemas.microsoft.com/office/drawing/2014/main" id="{1C92529E-7837-31B8-8D52-0AFBA3F758B1}"/>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90389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Cortisol Awakening Response: </a:t>
            </a:r>
          </a:p>
          <a:p>
            <a:pPr algn="ctr" eaLnBrk="1" hangingPunct="1"/>
            <a:r>
              <a:rPr lang="en-US" altLang="en-US" sz="3600">
                <a:latin typeface="Times New Roman" panose="02020603050405020304" pitchFamily="18" charset="0"/>
                <a:cs typeface="Times New Roman" panose="02020603050405020304" pitchFamily="18" charset="0"/>
              </a:rPr>
              <a:t>Who should be tested?</a:t>
            </a:r>
          </a:p>
        </p:txBody>
      </p:sp>
      <p:pic>
        <p:nvPicPr>
          <p:cNvPr id="4" name="Picture 3">
            <a:extLst>
              <a:ext uri="{FF2B5EF4-FFF2-40B4-BE49-F238E27FC236}">
                <a16:creationId xmlns:a16="http://schemas.microsoft.com/office/drawing/2014/main" id="{A4A432BB-1B75-5772-DFAA-1CE4AD30AD56}"/>
              </a:ext>
            </a:extLst>
          </p:cNvPr>
          <p:cNvPicPr>
            <a:picLocks noChangeAspect="1"/>
          </p:cNvPicPr>
          <p:nvPr/>
        </p:nvPicPr>
        <p:blipFill>
          <a:blip r:embed="rId3"/>
          <a:stretch>
            <a:fillRect/>
          </a:stretch>
        </p:blipFill>
        <p:spPr>
          <a:xfrm>
            <a:off x="41229" y="6349269"/>
            <a:ext cx="1252584" cy="465873"/>
          </a:xfrm>
          <a:prstGeom prst="rect">
            <a:avLst/>
          </a:prstGeom>
        </p:spPr>
      </p:pic>
      <p:sp>
        <p:nvSpPr>
          <p:cNvPr id="7" name="Slide Number Placeholder 5">
            <a:extLst>
              <a:ext uri="{FF2B5EF4-FFF2-40B4-BE49-F238E27FC236}">
                <a16:creationId xmlns:a16="http://schemas.microsoft.com/office/drawing/2014/main" id="{B2306E3B-9FE2-473E-FE0F-116A7A46504A}"/>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16</a:t>
            </a:fld>
            <a:endParaRPr lang="en-US" altLang="en-US" sz="1000">
              <a:latin typeface="Myriad Pro" charset="0"/>
            </a:endParaRPr>
          </a:p>
        </p:txBody>
      </p:sp>
      <p:sp>
        <p:nvSpPr>
          <p:cNvPr id="8" name="Footer Placeholder 4">
            <a:extLst>
              <a:ext uri="{FF2B5EF4-FFF2-40B4-BE49-F238E27FC236}">
                <a16:creationId xmlns:a16="http://schemas.microsoft.com/office/drawing/2014/main" id="{6E8A06C5-5046-2980-45AA-0B2BFEA1A378}"/>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418222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1" y="125247"/>
            <a:ext cx="40623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a:ea typeface="MS PGothic"/>
                <a:cs typeface="Times New Roman"/>
              </a:rPr>
              <a:t>When to Order a CAR?</a:t>
            </a:r>
            <a:endParaRPr lang="en-US" altLang="en-US" sz="3200">
              <a:latin typeface="Times New Roman" panose="02020603050405020304" pitchFamily="18" charset="0"/>
              <a:cs typeface="Times New Roman" panose="02020603050405020304" pitchFamily="18" charset="0"/>
            </a:endParaRPr>
          </a:p>
        </p:txBody>
      </p:sp>
      <p:cxnSp>
        <p:nvCxnSpPr>
          <p:cNvPr id="11" name="Straight Connector 10"/>
          <p:cNvCxnSpPr>
            <a:cxnSpLocks noChangeShapeType="1"/>
          </p:cNvCxnSpPr>
          <p:nvPr/>
        </p:nvCxnSpPr>
        <p:spPr bwMode="auto">
          <a:xfrm>
            <a:off x="1979612" y="762000"/>
            <a:ext cx="79629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28813" y="914400"/>
            <a:ext cx="8196261"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a:latin typeface="Times New Roman"/>
                <a:ea typeface="Outfit"/>
                <a:cs typeface="Times New Roman"/>
              </a:rPr>
              <a:t>The CAR test is a valuable tool for assessing various health conditions.</a:t>
            </a:r>
            <a:endParaRPr lang="en-US"/>
          </a:p>
          <a:p>
            <a:pPr>
              <a:spcAft>
                <a:spcPct val="20000"/>
              </a:spcAft>
              <a:buClr>
                <a:srgbClr val="FFFFFF"/>
              </a:buClr>
              <a:defRPr/>
            </a:pPr>
            <a:r>
              <a:rPr lang="en-US">
                <a:latin typeface="Times New Roman"/>
                <a:ea typeface="Outfit"/>
                <a:cs typeface="Times New Roman"/>
              </a:rPr>
              <a:t>Testing and understanding the CAR could lead to clarity and novel treatment options for hypertension, anxiety, PTSD, obesity, diabetes, and more. </a:t>
            </a:r>
          </a:p>
        </p:txBody>
      </p:sp>
      <p:pic>
        <p:nvPicPr>
          <p:cNvPr id="2" name="Picture 1">
            <a:extLst>
              <a:ext uri="{FF2B5EF4-FFF2-40B4-BE49-F238E27FC236}">
                <a16:creationId xmlns:a16="http://schemas.microsoft.com/office/drawing/2014/main" id="{7F368169-FD1E-3A48-AC74-1895E4408C67}"/>
              </a:ext>
            </a:extLst>
          </p:cNvPr>
          <p:cNvPicPr>
            <a:picLocks noChangeAspect="1"/>
          </p:cNvPicPr>
          <p:nvPr/>
        </p:nvPicPr>
        <p:blipFill>
          <a:blip r:embed="rId3"/>
          <a:stretch>
            <a:fillRect/>
          </a:stretch>
        </p:blipFill>
        <p:spPr>
          <a:xfrm>
            <a:off x="3184958" y="3576866"/>
            <a:ext cx="4126705" cy="2751136"/>
          </a:xfrm>
          <a:prstGeom prst="rect">
            <a:avLst/>
          </a:prstGeom>
        </p:spPr>
      </p:pic>
      <p:sp>
        <p:nvSpPr>
          <p:cNvPr id="4" name="Slide Number Placeholder 5">
            <a:extLst>
              <a:ext uri="{FF2B5EF4-FFF2-40B4-BE49-F238E27FC236}">
                <a16:creationId xmlns:a16="http://schemas.microsoft.com/office/drawing/2014/main" id="{FDDE54A6-C643-C0DC-C765-E4ED5E850E2B}"/>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17</a:t>
            </a:fld>
            <a:endParaRPr lang="en-US" altLang="en-US" sz="1000">
              <a:latin typeface="Myriad Pro" charset="0"/>
            </a:endParaRPr>
          </a:p>
        </p:txBody>
      </p:sp>
      <p:sp>
        <p:nvSpPr>
          <p:cNvPr id="9" name="Footer Placeholder 4">
            <a:extLst>
              <a:ext uri="{FF2B5EF4-FFF2-40B4-BE49-F238E27FC236}">
                <a16:creationId xmlns:a16="http://schemas.microsoft.com/office/drawing/2014/main" id="{C4E75FB4-2335-178C-38F3-A8E219B78D07}"/>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56842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0" y="156229"/>
            <a:ext cx="37096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Obesity and the CAR</a:t>
            </a:r>
          </a:p>
        </p:txBody>
      </p:sp>
      <p:cxnSp>
        <p:nvCxnSpPr>
          <p:cNvPr id="11" name="Straight Connector 10"/>
          <p:cNvCxnSpPr>
            <a:cxnSpLocks noChangeShapeType="1"/>
          </p:cNvCxnSpPr>
          <p:nvPr/>
        </p:nvCxnSpPr>
        <p:spPr bwMode="auto">
          <a:xfrm>
            <a:off x="1936750" y="838200"/>
            <a:ext cx="7563337"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0" y="1044575"/>
            <a:ext cx="7628650" cy="483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Adults with obesity have a dampened or blunted CAR, low cortisol levels upon awakening, high cortisol levels in the evening, and a smaller overall change in cortisol levels throughout the day. Obese children also display low morning cortisol levels and a blunted CAR. </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Dysfunction in the HPA axis is a known risk factor for metabolic diseases, such as obesity, and is closely related to negative health outcomes. </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Testing and stabilizing circadian                                                   cortisol rhythms could be an                                                       effective approach to preventing                                            childhood obesity.</a:t>
            </a: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latin typeface="+mn-lt"/>
            </a:endParaRPr>
          </a:p>
        </p:txBody>
      </p:sp>
      <p:pic>
        <p:nvPicPr>
          <p:cNvPr id="2" name="Picture 1">
            <a:extLst>
              <a:ext uri="{FF2B5EF4-FFF2-40B4-BE49-F238E27FC236}">
                <a16:creationId xmlns:a16="http://schemas.microsoft.com/office/drawing/2014/main" id="{48567B48-FC12-9C06-7018-5E9DF9894A9C}"/>
              </a:ext>
            </a:extLst>
          </p:cNvPr>
          <p:cNvPicPr>
            <a:picLocks noChangeAspect="1"/>
          </p:cNvPicPr>
          <p:nvPr/>
        </p:nvPicPr>
        <p:blipFill>
          <a:blip r:embed="rId3"/>
          <a:stretch>
            <a:fillRect/>
          </a:stretch>
        </p:blipFill>
        <p:spPr>
          <a:xfrm>
            <a:off x="6609492" y="3965339"/>
            <a:ext cx="2768156" cy="1829092"/>
          </a:xfrm>
          <a:prstGeom prst="rect">
            <a:avLst/>
          </a:prstGeom>
        </p:spPr>
      </p:pic>
      <p:sp>
        <p:nvSpPr>
          <p:cNvPr id="4" name="Slide Number Placeholder 5">
            <a:extLst>
              <a:ext uri="{FF2B5EF4-FFF2-40B4-BE49-F238E27FC236}">
                <a16:creationId xmlns:a16="http://schemas.microsoft.com/office/drawing/2014/main" id="{35D223D4-8CCA-2B65-43FE-09FDE5FDAB6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18</a:t>
            </a:fld>
            <a:endParaRPr lang="en-US" altLang="en-US" sz="1000">
              <a:latin typeface="Myriad Pro" charset="0"/>
            </a:endParaRPr>
          </a:p>
        </p:txBody>
      </p:sp>
      <p:sp>
        <p:nvSpPr>
          <p:cNvPr id="6" name="Footer Placeholder 4">
            <a:extLst>
              <a:ext uri="{FF2B5EF4-FFF2-40B4-BE49-F238E27FC236}">
                <a16:creationId xmlns:a16="http://schemas.microsoft.com/office/drawing/2014/main" id="{7C9BAB1B-F440-37A9-52DA-E68EEE382305}"/>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35627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0" y="177225"/>
            <a:ext cx="50948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Type 2 Diabetes and the CAR</a:t>
            </a:r>
          </a:p>
        </p:txBody>
      </p:sp>
      <p:cxnSp>
        <p:nvCxnSpPr>
          <p:cNvPr id="11" name="Straight Connector 10"/>
          <p:cNvCxnSpPr>
            <a:cxnSpLocks noChangeShapeType="1"/>
          </p:cNvCxnSpPr>
          <p:nvPr/>
        </p:nvCxnSpPr>
        <p:spPr bwMode="auto">
          <a:xfrm>
            <a:off x="1979612" y="838200"/>
            <a:ext cx="74676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0" y="1044575"/>
            <a:ext cx="7628650" cy="483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Outfit"/>
                <a:cs typeface="Times New Roman"/>
              </a:rPr>
              <a:t>The CAR is blunted in those with diabetes compared to those without diabetes; this association appears to be more significant in men and Caucasian populations.</a:t>
            </a:r>
          </a:p>
          <a:p>
            <a:pPr eaLnBrk="1" hangingPunct="1">
              <a:spcAft>
                <a:spcPct val="20000"/>
              </a:spcAft>
              <a:buClr>
                <a:schemeClr val="tx1">
                  <a:lumMod val="75000"/>
                  <a:lumOff val="25000"/>
                </a:schemeClr>
              </a:buClr>
              <a:defRPr/>
            </a:pPr>
            <a:r>
              <a:rPr lang="en-US" sz="2400">
                <a:latin typeface="Times New Roman"/>
                <a:ea typeface="Outfit"/>
                <a:cs typeface="Times New Roman"/>
              </a:rPr>
              <a:t>Research suggests unhealthy changes in the cortisol circadian rhythm could occur before the development of diabetes. </a:t>
            </a:r>
          </a:p>
          <a:p>
            <a:pPr eaLnBrk="1" hangingPunct="1">
              <a:spcAft>
                <a:spcPct val="20000"/>
              </a:spcAft>
              <a:buClr>
                <a:schemeClr val="tx1">
                  <a:lumMod val="75000"/>
                  <a:lumOff val="25000"/>
                </a:schemeClr>
              </a:buClr>
              <a:defRPr/>
            </a:pPr>
            <a:r>
              <a:rPr lang="en-US" sz="2400">
                <a:latin typeface="Times New Roman"/>
                <a:ea typeface="Outfit"/>
                <a:cs typeface="Times New Roman"/>
              </a:rPr>
              <a:t>Maintaining a healthier and                                          more robust CAR could                                         prevent the progression                                                              toward abnormal blood sugar                                                                     metabolism and diabetes.</a:t>
            </a:r>
          </a:p>
        </p:txBody>
      </p:sp>
      <p:pic>
        <p:nvPicPr>
          <p:cNvPr id="3" name="Picture 2">
            <a:extLst>
              <a:ext uri="{FF2B5EF4-FFF2-40B4-BE49-F238E27FC236}">
                <a16:creationId xmlns:a16="http://schemas.microsoft.com/office/drawing/2014/main" id="{AC5337DA-EB9D-97BA-9CD5-02D73EF60AA0}"/>
              </a:ext>
            </a:extLst>
          </p:cNvPr>
          <p:cNvPicPr>
            <a:picLocks noChangeAspect="1"/>
          </p:cNvPicPr>
          <p:nvPr/>
        </p:nvPicPr>
        <p:blipFill>
          <a:blip r:embed="rId3"/>
          <a:stretch>
            <a:fillRect/>
          </a:stretch>
        </p:blipFill>
        <p:spPr>
          <a:xfrm>
            <a:off x="6228790" y="3381827"/>
            <a:ext cx="2836688" cy="2178600"/>
          </a:xfrm>
          <a:prstGeom prst="rect">
            <a:avLst/>
          </a:prstGeom>
        </p:spPr>
      </p:pic>
      <p:sp>
        <p:nvSpPr>
          <p:cNvPr id="4" name="Slide Number Placeholder 5">
            <a:extLst>
              <a:ext uri="{FF2B5EF4-FFF2-40B4-BE49-F238E27FC236}">
                <a16:creationId xmlns:a16="http://schemas.microsoft.com/office/drawing/2014/main" id="{0C317EC7-6F9D-6752-7F4C-96DF33C67B2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19</a:t>
            </a:fld>
            <a:endParaRPr lang="en-US" altLang="en-US" sz="1000">
              <a:latin typeface="Myriad Pro" charset="0"/>
            </a:endParaRPr>
          </a:p>
        </p:txBody>
      </p:sp>
      <p:sp>
        <p:nvSpPr>
          <p:cNvPr id="6" name="Footer Placeholder 4">
            <a:extLst>
              <a:ext uri="{FF2B5EF4-FFF2-40B4-BE49-F238E27FC236}">
                <a16:creationId xmlns:a16="http://schemas.microsoft.com/office/drawing/2014/main" id="{CFD5F252-E655-3882-1315-18D1BF536CCA}"/>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24753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10576" y="101025"/>
            <a:ext cx="23727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OBJECTIVE</a:t>
            </a:r>
          </a:p>
        </p:txBody>
      </p:sp>
      <p:cxnSp>
        <p:nvCxnSpPr>
          <p:cNvPr id="11" name="Straight Connector 10"/>
          <p:cNvCxnSpPr>
            <a:cxnSpLocks noChangeShapeType="1"/>
          </p:cNvCxnSpPr>
          <p:nvPr/>
        </p:nvCxnSpPr>
        <p:spPr bwMode="auto">
          <a:xfrm>
            <a:off x="1936750" y="685800"/>
            <a:ext cx="6748462"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08" name="Slide Number Placeholder 5"/>
          <p:cNvSpPr txBox="1">
            <a:spLocks noGrp="1"/>
          </p:cNvSpPr>
          <p:nvPr/>
        </p:nvSpPr>
        <p:spPr bwMode="auto">
          <a:xfrm>
            <a:off x="11657012" y="639451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a:t>
            </a:fld>
            <a:endParaRPr lang="en-US" altLang="en-US" sz="1000">
              <a:latin typeface="Myriad Pro" charset="0"/>
            </a:endParaRPr>
          </a:p>
        </p:txBody>
      </p:sp>
      <p:sp>
        <p:nvSpPr>
          <p:cNvPr id="7" name="Content Placeholder 2"/>
          <p:cNvSpPr>
            <a:spLocks/>
          </p:cNvSpPr>
          <p:nvPr/>
        </p:nvSpPr>
        <p:spPr bwMode="auto">
          <a:xfrm>
            <a:off x="1909533" y="838200"/>
            <a:ext cx="736097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eaLnBrk="1" hangingPunct="1">
              <a:spcAft>
                <a:spcPct val="20000"/>
              </a:spcAft>
              <a:buClr>
                <a:schemeClr val="tx1">
                  <a:lumMod val="75000"/>
                  <a:lumOff val="25000"/>
                </a:schemeClr>
              </a:buClr>
              <a:buNone/>
              <a:defRPr/>
            </a:pPr>
            <a:r>
              <a:rPr lang="en-US">
                <a:latin typeface="Times New Roman" panose="02020603050405020304" pitchFamily="18" charset="0"/>
                <a:ea typeface="Calibri" panose="020F0502020204030204" pitchFamily="34" charset="0"/>
                <a:cs typeface="Times New Roman" panose="02020603050405020304" pitchFamily="18" charset="0"/>
              </a:rPr>
              <a:t>Understand the importance of a healthy Cortisol Awakening Response (CAR) and how to evaluate and treat patients with an abnormal CAR.</a:t>
            </a:r>
          </a:p>
        </p:txBody>
      </p:sp>
      <p:pic>
        <p:nvPicPr>
          <p:cNvPr id="8" name="Picture 7">
            <a:extLst>
              <a:ext uri="{FF2B5EF4-FFF2-40B4-BE49-F238E27FC236}">
                <a16:creationId xmlns:a16="http://schemas.microsoft.com/office/drawing/2014/main" id="{240EBBE5-3FAC-1E49-B8B1-313823F5F70B}"/>
              </a:ext>
            </a:extLst>
          </p:cNvPr>
          <p:cNvPicPr>
            <a:picLocks noChangeAspect="1"/>
          </p:cNvPicPr>
          <p:nvPr/>
        </p:nvPicPr>
        <p:blipFill>
          <a:blip r:embed="rId3"/>
          <a:stretch>
            <a:fillRect/>
          </a:stretch>
        </p:blipFill>
        <p:spPr>
          <a:xfrm>
            <a:off x="2665412" y="2589700"/>
            <a:ext cx="5441106" cy="3627404"/>
          </a:xfrm>
          <a:prstGeom prst="rect">
            <a:avLst/>
          </a:prstGeom>
        </p:spPr>
      </p:pic>
      <p:sp>
        <p:nvSpPr>
          <p:cNvPr id="5" name="Footer Placeholder 4">
            <a:extLst>
              <a:ext uri="{FF2B5EF4-FFF2-40B4-BE49-F238E27FC236}">
                <a16:creationId xmlns:a16="http://schemas.microsoft.com/office/drawing/2014/main" id="{47F142AC-4B44-8A3D-F171-0EE43F736A74}"/>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87721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14073" y="150238"/>
            <a:ext cx="42803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Depression and the CAR</a:t>
            </a:r>
          </a:p>
        </p:txBody>
      </p:sp>
      <p:cxnSp>
        <p:nvCxnSpPr>
          <p:cNvPr id="11" name="Straight Connector 10"/>
          <p:cNvCxnSpPr>
            <a:cxnSpLocks noChangeShapeType="1"/>
          </p:cNvCxnSpPr>
          <p:nvPr/>
        </p:nvCxnSpPr>
        <p:spPr bwMode="auto">
          <a:xfrm>
            <a:off x="1903412" y="838200"/>
            <a:ext cx="77724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0" y="1044575"/>
            <a:ext cx="7815262" cy="483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Mild to moderate depression appears to be associated with a normal or heightened CAR, while severe or chronic depression is associated with a blunted CAR.</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 long period of mental or physical stress, such as clinical depression, may reduce the number or sensitivity of cortisol receptors so the HPA axis becomes less responsive.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Elevated cortisol levels for a                                                 prolonged period due to the                                                      decreased sensitivity might                                                          eventually contribute to lower                                                    cortisol levels, which could                                                            explain the shift in the CAR as                                                the severity of depression increases.</a:t>
            </a:r>
          </a:p>
        </p:txBody>
      </p:sp>
      <p:pic>
        <p:nvPicPr>
          <p:cNvPr id="2" name="Picture 1">
            <a:extLst>
              <a:ext uri="{FF2B5EF4-FFF2-40B4-BE49-F238E27FC236}">
                <a16:creationId xmlns:a16="http://schemas.microsoft.com/office/drawing/2014/main" id="{CB0A6A5C-776A-7932-8EEE-8C31681B14DA}"/>
              </a:ext>
            </a:extLst>
          </p:cNvPr>
          <p:cNvPicPr>
            <a:picLocks noChangeAspect="1"/>
          </p:cNvPicPr>
          <p:nvPr/>
        </p:nvPicPr>
        <p:blipFill>
          <a:blip r:embed="rId3"/>
          <a:stretch>
            <a:fillRect/>
          </a:stretch>
        </p:blipFill>
        <p:spPr>
          <a:xfrm>
            <a:off x="6435817" y="3669261"/>
            <a:ext cx="3075603" cy="2050402"/>
          </a:xfrm>
          <a:prstGeom prst="rect">
            <a:avLst/>
          </a:prstGeom>
        </p:spPr>
      </p:pic>
      <p:sp>
        <p:nvSpPr>
          <p:cNvPr id="4" name="Slide Number Placeholder 5">
            <a:extLst>
              <a:ext uri="{FF2B5EF4-FFF2-40B4-BE49-F238E27FC236}">
                <a16:creationId xmlns:a16="http://schemas.microsoft.com/office/drawing/2014/main" id="{8918ECA6-72BB-E4DF-FF26-99CA4509B036}"/>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20</a:t>
            </a:fld>
            <a:endParaRPr lang="en-US" altLang="en-US" sz="1000">
              <a:latin typeface="Myriad Pro" charset="0"/>
            </a:endParaRPr>
          </a:p>
        </p:txBody>
      </p:sp>
      <p:sp>
        <p:nvSpPr>
          <p:cNvPr id="6" name="Footer Placeholder 4">
            <a:extLst>
              <a:ext uri="{FF2B5EF4-FFF2-40B4-BE49-F238E27FC236}">
                <a16:creationId xmlns:a16="http://schemas.microsoft.com/office/drawing/2014/main" id="{33D3945B-C6C5-54E4-30FD-EC513A512288}"/>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414420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37885" y="190431"/>
            <a:ext cx="42803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Depression and the CAR</a:t>
            </a:r>
          </a:p>
        </p:txBody>
      </p:sp>
      <p:cxnSp>
        <p:nvCxnSpPr>
          <p:cNvPr id="11" name="Straight Connector 10"/>
          <p:cNvCxnSpPr>
            <a:cxnSpLocks noChangeShapeType="1"/>
          </p:cNvCxnSpPr>
          <p:nvPr/>
        </p:nvCxnSpPr>
        <p:spPr bwMode="auto">
          <a:xfrm>
            <a:off x="1936750" y="838200"/>
            <a:ext cx="8005762"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1" y="1044575"/>
            <a:ext cx="8348661" cy="483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The CAR could be a sensitive test to predict vulnerability to depression, and some clinicians refer to the CAR as “an index of one’s overall vulnerability to depression.”</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 “flexible CAR,” characterized by a lower CAR on weekends and higher CAR on weekdays, could be associated with successful coping and a resilient psychological profile.</a:t>
            </a:r>
            <a:endParaRPr lang="en-US" sz="24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115F6FE-B2B8-8603-91E1-FAC2E43FC657}"/>
              </a:ext>
            </a:extLst>
          </p:cNvPr>
          <p:cNvPicPr>
            <a:picLocks noChangeAspect="1"/>
          </p:cNvPicPr>
          <p:nvPr/>
        </p:nvPicPr>
        <p:blipFill>
          <a:blip r:embed="rId3"/>
          <a:stretch>
            <a:fillRect/>
          </a:stretch>
        </p:blipFill>
        <p:spPr>
          <a:xfrm>
            <a:off x="3549851" y="3718978"/>
            <a:ext cx="4015537" cy="2550690"/>
          </a:xfrm>
          <a:prstGeom prst="rect">
            <a:avLst/>
          </a:prstGeom>
        </p:spPr>
      </p:pic>
      <p:sp>
        <p:nvSpPr>
          <p:cNvPr id="3" name="Slide Number Placeholder 5">
            <a:extLst>
              <a:ext uri="{FF2B5EF4-FFF2-40B4-BE49-F238E27FC236}">
                <a16:creationId xmlns:a16="http://schemas.microsoft.com/office/drawing/2014/main" id="{9D827C41-400E-BCAA-A4D0-BC90800D3620}"/>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21</a:t>
            </a:fld>
            <a:endParaRPr lang="en-US" altLang="en-US" sz="1000">
              <a:latin typeface="Myriad Pro" charset="0"/>
            </a:endParaRPr>
          </a:p>
        </p:txBody>
      </p:sp>
      <p:sp>
        <p:nvSpPr>
          <p:cNvPr id="6" name="Footer Placeholder 4">
            <a:extLst>
              <a:ext uri="{FF2B5EF4-FFF2-40B4-BE49-F238E27FC236}">
                <a16:creationId xmlns:a16="http://schemas.microsoft.com/office/drawing/2014/main" id="{8A4AE276-7AF5-0E04-9DA1-996382F70138}"/>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00666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1" y="150238"/>
            <a:ext cx="48381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Chronic Stress and the CAR</a:t>
            </a:r>
          </a:p>
        </p:txBody>
      </p:sp>
      <p:cxnSp>
        <p:nvCxnSpPr>
          <p:cNvPr id="11" name="Straight Connector 10"/>
          <p:cNvCxnSpPr>
            <a:cxnSpLocks noChangeShapeType="1"/>
          </p:cNvCxnSpPr>
          <p:nvPr/>
        </p:nvCxnSpPr>
        <p:spPr bwMode="auto">
          <a:xfrm>
            <a:off x="1936751" y="838200"/>
            <a:ext cx="751046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1" y="1044575"/>
            <a:ext cx="7703295" cy="4833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Chronic stress is defined as repeated or constant exposure to psychological stressors. </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The HPA axis is the most important neuroendocrine stress system, and the CAR is a core biomarker of HPA axis regulation. A flattened or blunted CAR is one of the most reliable and consistent markers of HPA axis dysfunction.</a:t>
            </a:r>
          </a:p>
          <a:p>
            <a:pPr marL="0" indent="0" eaLnBrk="1" hangingPunct="1">
              <a:spcAft>
                <a:spcPct val="20000"/>
              </a:spcAft>
              <a:buClr>
                <a:schemeClr val="tx1">
                  <a:lumMod val="75000"/>
                  <a:lumOff val="25000"/>
                </a:schemeClr>
              </a:buClr>
              <a:buNone/>
              <a:defRPr/>
            </a:pPr>
            <a:endParaRPr lang="en-US" sz="2400">
              <a:solidFill>
                <a:srgbClr val="000000"/>
              </a:solidFill>
              <a:latin typeface="+mn-lt"/>
              <a:ea typeface="Outfit" pitchFamily="34" charset="-122"/>
            </a:endParaRPr>
          </a:p>
        </p:txBody>
      </p:sp>
      <p:pic>
        <p:nvPicPr>
          <p:cNvPr id="2" name="Picture 1">
            <a:extLst>
              <a:ext uri="{FF2B5EF4-FFF2-40B4-BE49-F238E27FC236}">
                <a16:creationId xmlns:a16="http://schemas.microsoft.com/office/drawing/2014/main" id="{088BFC71-1170-6E10-AB6B-AA9B117F1E18}"/>
              </a:ext>
            </a:extLst>
          </p:cNvPr>
          <p:cNvPicPr>
            <a:picLocks noChangeAspect="1"/>
          </p:cNvPicPr>
          <p:nvPr/>
        </p:nvPicPr>
        <p:blipFill>
          <a:blip r:embed="rId3"/>
          <a:stretch>
            <a:fillRect/>
          </a:stretch>
        </p:blipFill>
        <p:spPr>
          <a:xfrm>
            <a:off x="3122653" y="3734725"/>
            <a:ext cx="4550576" cy="2561981"/>
          </a:xfrm>
          <a:prstGeom prst="rect">
            <a:avLst/>
          </a:prstGeom>
        </p:spPr>
      </p:pic>
      <p:sp>
        <p:nvSpPr>
          <p:cNvPr id="4" name="Slide Number Placeholder 5">
            <a:extLst>
              <a:ext uri="{FF2B5EF4-FFF2-40B4-BE49-F238E27FC236}">
                <a16:creationId xmlns:a16="http://schemas.microsoft.com/office/drawing/2014/main" id="{056CFD38-4A81-4DE8-1509-E29D931CF756}"/>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22</a:t>
            </a:fld>
            <a:endParaRPr lang="en-US" altLang="en-US" sz="1000">
              <a:latin typeface="Myriad Pro" charset="0"/>
            </a:endParaRPr>
          </a:p>
        </p:txBody>
      </p:sp>
      <p:sp>
        <p:nvSpPr>
          <p:cNvPr id="6" name="Footer Placeholder 4">
            <a:extLst>
              <a:ext uri="{FF2B5EF4-FFF2-40B4-BE49-F238E27FC236}">
                <a16:creationId xmlns:a16="http://schemas.microsoft.com/office/drawing/2014/main" id="{6ECFF0E3-B83D-0FF7-7E8F-505641C661DC}"/>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57069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27212" y="140419"/>
            <a:ext cx="46650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Inflammation and the CAR</a:t>
            </a:r>
          </a:p>
        </p:txBody>
      </p:sp>
      <p:cxnSp>
        <p:nvCxnSpPr>
          <p:cNvPr id="11" name="Straight Connector 10"/>
          <p:cNvCxnSpPr>
            <a:cxnSpLocks noChangeShapeType="1"/>
          </p:cNvCxnSpPr>
          <p:nvPr/>
        </p:nvCxnSpPr>
        <p:spPr bwMode="auto">
          <a:xfrm>
            <a:off x="1903412" y="756944"/>
            <a:ext cx="7281862"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833115" y="923504"/>
            <a:ext cx="7487271" cy="504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Outfit"/>
                <a:cs typeface="Times New Roman"/>
              </a:rPr>
              <a:t>Inflammatory symptoms such as fatigue or pain may be linked to a blunted CAR.</a:t>
            </a:r>
            <a:endParaRPr lang="en-US"/>
          </a:p>
          <a:p>
            <a:pPr>
              <a:spcAft>
                <a:spcPct val="20000"/>
              </a:spcAft>
              <a:buClr>
                <a:srgbClr val="FFFFFF"/>
              </a:buClr>
              <a:defRPr/>
            </a:pPr>
            <a:r>
              <a:rPr lang="en-US" sz="2400">
                <a:latin typeface="Times New Roman"/>
                <a:ea typeface="Outfit"/>
                <a:cs typeface="Times New Roman"/>
              </a:rPr>
              <a:t>Cortisol plays a crucial role in managing inflammation. A robust release of cortisol upon awakening helps reduce inflammation; the absence of a cortisol awakening response may lead to discomfort and pain.</a:t>
            </a:r>
            <a:endParaRPr lang="en-US">
              <a:cs typeface="Calibri" pitchFamily="34" charset="0"/>
            </a:endParaRPr>
          </a:p>
          <a:p>
            <a:pPr>
              <a:spcAft>
                <a:spcPct val="20000"/>
              </a:spcAft>
              <a:buClr>
                <a:srgbClr val="FFFFFF"/>
              </a:buClr>
              <a:defRPr/>
            </a:pPr>
            <a:r>
              <a:rPr lang="en-US" sz="2400">
                <a:latin typeface="Times New Roman"/>
                <a:ea typeface="Outfit"/>
                <a:cs typeface="Times New Roman"/>
              </a:rPr>
              <a:t>Understanding this link is                                                     vital for managing various                                                         chronic conditions effectively,                                                  including pain, GI issues,                                                                   asthma symptoms, and                                                    profound fatigue.</a:t>
            </a:r>
            <a:endParaRPr lang="en-US">
              <a:cs typeface="Calibri"/>
            </a:endParaRPr>
          </a:p>
        </p:txBody>
      </p:sp>
      <p:pic>
        <p:nvPicPr>
          <p:cNvPr id="3" name="Picture 2">
            <a:extLst>
              <a:ext uri="{FF2B5EF4-FFF2-40B4-BE49-F238E27FC236}">
                <a16:creationId xmlns:a16="http://schemas.microsoft.com/office/drawing/2014/main" id="{4D776F00-F243-8A80-2394-7E9419AC7171}"/>
              </a:ext>
            </a:extLst>
          </p:cNvPr>
          <p:cNvPicPr>
            <a:picLocks noChangeAspect="1"/>
          </p:cNvPicPr>
          <p:nvPr/>
        </p:nvPicPr>
        <p:blipFill>
          <a:blip r:embed="rId3"/>
          <a:stretch>
            <a:fillRect/>
          </a:stretch>
        </p:blipFill>
        <p:spPr>
          <a:xfrm>
            <a:off x="6125616" y="3567498"/>
            <a:ext cx="3157209" cy="2104806"/>
          </a:xfrm>
          <a:prstGeom prst="rect">
            <a:avLst/>
          </a:prstGeom>
        </p:spPr>
      </p:pic>
      <p:sp>
        <p:nvSpPr>
          <p:cNvPr id="4" name="Slide Number Placeholder 5">
            <a:extLst>
              <a:ext uri="{FF2B5EF4-FFF2-40B4-BE49-F238E27FC236}">
                <a16:creationId xmlns:a16="http://schemas.microsoft.com/office/drawing/2014/main" id="{2208A419-2B6A-579A-3E3A-19C8EA8ACFC4}"/>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23</a:t>
            </a:fld>
            <a:endParaRPr lang="en-US" altLang="en-US" sz="1000">
              <a:latin typeface="Myriad Pro" charset="0"/>
            </a:endParaRPr>
          </a:p>
        </p:txBody>
      </p:sp>
      <p:sp>
        <p:nvSpPr>
          <p:cNvPr id="6" name="Footer Placeholder 4">
            <a:extLst>
              <a:ext uri="{FF2B5EF4-FFF2-40B4-BE49-F238E27FC236}">
                <a16:creationId xmlns:a16="http://schemas.microsoft.com/office/drawing/2014/main" id="{306B2627-BA66-9606-24BD-2BCE60081243}"/>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50415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28812" y="185871"/>
            <a:ext cx="46650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Inflammation and the CAR</a:t>
            </a:r>
          </a:p>
        </p:txBody>
      </p:sp>
      <p:cxnSp>
        <p:nvCxnSpPr>
          <p:cNvPr id="11" name="Straight Connector 10"/>
          <p:cNvCxnSpPr>
            <a:cxnSpLocks noChangeShapeType="1"/>
          </p:cNvCxnSpPr>
          <p:nvPr/>
        </p:nvCxnSpPr>
        <p:spPr bwMode="auto">
          <a:xfrm>
            <a:off x="1979612" y="838200"/>
            <a:ext cx="6553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0" y="1044575"/>
            <a:ext cx="7205662"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eaLnBrk="1" hangingPunct="1">
              <a:spcAft>
                <a:spcPct val="20000"/>
              </a:spcAft>
              <a:buClr>
                <a:schemeClr val="tx1">
                  <a:lumMod val="75000"/>
                  <a:lumOff val="25000"/>
                </a:schemeClr>
              </a:buClr>
              <a:buNone/>
              <a:defRPr/>
            </a:pPr>
            <a:r>
              <a:rPr lang="en-US">
                <a:latin typeface="Times New Roman"/>
                <a:ea typeface="Outfit"/>
                <a:cs typeface="Times New Roman"/>
              </a:rPr>
              <a:t>Testing the CAR is particularly helpful for patients with significant morning symptoms.</a:t>
            </a:r>
            <a:endParaRPr lang="en-US" altLang="en-US">
              <a:latin typeface="Times New Roman"/>
              <a:ea typeface="Outfit"/>
              <a:cs typeface="Times New Roman"/>
            </a:endParaRP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cs typeface="Outfit" pitchFamily="34" charset="-120"/>
            </a:endParaRPr>
          </a:p>
        </p:txBody>
      </p:sp>
      <p:pic>
        <p:nvPicPr>
          <p:cNvPr id="3" name="Picture 2">
            <a:extLst>
              <a:ext uri="{FF2B5EF4-FFF2-40B4-BE49-F238E27FC236}">
                <a16:creationId xmlns:a16="http://schemas.microsoft.com/office/drawing/2014/main" id="{86EC5220-4958-099C-F1B8-453E42276EF5}"/>
              </a:ext>
            </a:extLst>
          </p:cNvPr>
          <p:cNvPicPr>
            <a:picLocks noChangeAspect="1"/>
          </p:cNvPicPr>
          <p:nvPr/>
        </p:nvPicPr>
        <p:blipFill>
          <a:blip r:embed="rId3"/>
          <a:stretch>
            <a:fillRect/>
          </a:stretch>
        </p:blipFill>
        <p:spPr>
          <a:xfrm>
            <a:off x="2306543" y="2338679"/>
            <a:ext cx="5901647" cy="3287563"/>
          </a:xfrm>
          <a:prstGeom prst="rect">
            <a:avLst/>
          </a:prstGeom>
        </p:spPr>
      </p:pic>
      <p:sp>
        <p:nvSpPr>
          <p:cNvPr id="4" name="Slide Number Placeholder 5">
            <a:extLst>
              <a:ext uri="{FF2B5EF4-FFF2-40B4-BE49-F238E27FC236}">
                <a16:creationId xmlns:a16="http://schemas.microsoft.com/office/drawing/2014/main" id="{78A5B24F-A0D5-D0A4-3268-8020C442694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24</a:t>
            </a:fld>
            <a:endParaRPr lang="en-US" altLang="en-US" sz="1000">
              <a:latin typeface="Myriad Pro" charset="0"/>
            </a:endParaRPr>
          </a:p>
        </p:txBody>
      </p:sp>
      <p:sp>
        <p:nvSpPr>
          <p:cNvPr id="6" name="Footer Placeholder 4">
            <a:extLst>
              <a:ext uri="{FF2B5EF4-FFF2-40B4-BE49-F238E27FC236}">
                <a16:creationId xmlns:a16="http://schemas.microsoft.com/office/drawing/2014/main" id="{B324DD9C-EB2C-FFA0-F00C-E167AD3ED77D}"/>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74762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27212" y="99152"/>
            <a:ext cx="4451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Cancer Risk and the CAR</a:t>
            </a:r>
          </a:p>
        </p:txBody>
      </p:sp>
      <p:cxnSp>
        <p:nvCxnSpPr>
          <p:cNvPr id="11" name="Straight Connector 10"/>
          <p:cNvCxnSpPr>
            <a:cxnSpLocks noChangeShapeType="1"/>
          </p:cNvCxnSpPr>
          <p:nvPr/>
        </p:nvCxnSpPr>
        <p:spPr bwMode="auto">
          <a:xfrm flipV="1">
            <a:off x="1936751" y="762000"/>
            <a:ext cx="6604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827212" y="838200"/>
            <a:ext cx="677938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Outfit"/>
                <a:cs typeface="Times New Roman"/>
              </a:rPr>
              <a:t>For cancer patients or those with a family history of cancer, a CAR test can illuminate critical health patterns.</a:t>
            </a:r>
            <a:endParaRPr lang="en-US" sz="2400">
              <a:latin typeface="Times New Roman"/>
              <a:cs typeface="Calibri" pitchFamily="34" charset="0"/>
            </a:endParaRPr>
          </a:p>
          <a:p>
            <a:pPr>
              <a:spcAft>
                <a:spcPct val="20000"/>
              </a:spcAft>
              <a:buClr>
                <a:srgbClr val="FFFFFF"/>
              </a:buClr>
              <a:defRPr/>
            </a:pPr>
            <a:r>
              <a:rPr lang="en-US" sz="2400">
                <a:latin typeface="Times New Roman"/>
                <a:ea typeface="Outfit"/>
                <a:cs typeface="Times New Roman"/>
              </a:rPr>
              <a:t>A flattened cortisol rhythm has been linked to early mortality, making routine CAR assessments vital for at-risk individuals. </a:t>
            </a:r>
            <a:endParaRPr lang="en-US" sz="2400">
              <a:latin typeface="Times New Roman"/>
              <a:cs typeface="Calibri" pitchFamily="34" charset="0"/>
            </a:endParaRPr>
          </a:p>
          <a:p>
            <a:pPr eaLnBrk="1" hangingPunct="1">
              <a:spcAft>
                <a:spcPct val="20000"/>
              </a:spcAft>
              <a:buClr>
                <a:schemeClr val="tx1">
                  <a:lumMod val="75000"/>
                  <a:lumOff val="25000"/>
                </a:schemeClr>
              </a:buClr>
              <a:defRPr/>
            </a:pPr>
            <a:r>
              <a:rPr lang="en-US" sz="2400">
                <a:latin typeface="Times New Roman"/>
                <a:ea typeface="Outfit"/>
                <a:cs typeface="Times New Roman"/>
              </a:rPr>
              <a:t>Research indicates that                                               healthy CAR functioning                                               correlates with better                                             cancer survival rates.</a:t>
            </a:r>
          </a:p>
        </p:txBody>
      </p:sp>
      <p:pic>
        <p:nvPicPr>
          <p:cNvPr id="3" name="Picture 2">
            <a:extLst>
              <a:ext uri="{FF2B5EF4-FFF2-40B4-BE49-F238E27FC236}">
                <a16:creationId xmlns:a16="http://schemas.microsoft.com/office/drawing/2014/main" id="{BDEA129B-A40D-68E8-AF41-904343E2E0DE}"/>
              </a:ext>
            </a:extLst>
          </p:cNvPr>
          <p:cNvPicPr>
            <a:picLocks noChangeAspect="1"/>
          </p:cNvPicPr>
          <p:nvPr/>
        </p:nvPicPr>
        <p:blipFill>
          <a:blip r:embed="rId3"/>
          <a:stretch>
            <a:fillRect/>
          </a:stretch>
        </p:blipFill>
        <p:spPr>
          <a:xfrm>
            <a:off x="5861777" y="3178760"/>
            <a:ext cx="2540456" cy="1718000"/>
          </a:xfrm>
          <a:prstGeom prst="rect">
            <a:avLst/>
          </a:prstGeom>
        </p:spPr>
      </p:pic>
      <p:sp>
        <p:nvSpPr>
          <p:cNvPr id="4" name="Slide Number Placeholder 5">
            <a:extLst>
              <a:ext uri="{FF2B5EF4-FFF2-40B4-BE49-F238E27FC236}">
                <a16:creationId xmlns:a16="http://schemas.microsoft.com/office/drawing/2014/main" id="{991D6A65-8D37-29E3-5CAF-EDCCE4D7B9AE}"/>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25</a:t>
            </a:fld>
            <a:endParaRPr lang="en-US" altLang="en-US" sz="1000">
              <a:latin typeface="Myriad Pro" charset="0"/>
            </a:endParaRPr>
          </a:p>
        </p:txBody>
      </p:sp>
      <p:sp>
        <p:nvSpPr>
          <p:cNvPr id="5" name="Footer Placeholder 4">
            <a:extLst>
              <a:ext uri="{FF2B5EF4-FFF2-40B4-BE49-F238E27FC236}">
                <a16:creationId xmlns:a16="http://schemas.microsoft.com/office/drawing/2014/main" id="{37C1EF1C-A5C1-8B21-2438-5F90FB35C025}"/>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19111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How to Test the CAR: </a:t>
            </a:r>
          </a:p>
          <a:p>
            <a:pPr algn="ctr" eaLnBrk="1" hangingPunct="1"/>
            <a:r>
              <a:rPr lang="en-US" altLang="en-US" sz="3600">
                <a:latin typeface="Times New Roman" panose="02020603050405020304" pitchFamily="18" charset="0"/>
                <a:cs typeface="Times New Roman" panose="02020603050405020304" pitchFamily="18" charset="0"/>
              </a:rPr>
              <a:t>Timing is Essential</a:t>
            </a:r>
          </a:p>
        </p:txBody>
      </p:sp>
      <p:pic>
        <p:nvPicPr>
          <p:cNvPr id="4" name="Picture 3">
            <a:extLst>
              <a:ext uri="{FF2B5EF4-FFF2-40B4-BE49-F238E27FC236}">
                <a16:creationId xmlns:a16="http://schemas.microsoft.com/office/drawing/2014/main" id="{4FD60F80-4059-61A1-46E8-B9904128B81B}"/>
              </a:ext>
            </a:extLst>
          </p:cNvPr>
          <p:cNvPicPr>
            <a:picLocks noChangeAspect="1"/>
          </p:cNvPicPr>
          <p:nvPr/>
        </p:nvPicPr>
        <p:blipFill>
          <a:blip r:embed="rId3"/>
          <a:stretch>
            <a:fillRect/>
          </a:stretch>
        </p:blipFill>
        <p:spPr>
          <a:xfrm>
            <a:off x="41229" y="6349269"/>
            <a:ext cx="1252584" cy="465873"/>
          </a:xfrm>
          <a:prstGeom prst="rect">
            <a:avLst/>
          </a:prstGeom>
        </p:spPr>
      </p:pic>
      <p:sp>
        <p:nvSpPr>
          <p:cNvPr id="6" name="Slide Number Placeholder 5">
            <a:extLst>
              <a:ext uri="{FF2B5EF4-FFF2-40B4-BE49-F238E27FC236}">
                <a16:creationId xmlns:a16="http://schemas.microsoft.com/office/drawing/2014/main" id="{A50CEAC6-F129-AA9F-AE51-5D120C7B80D6}"/>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26</a:t>
            </a:fld>
            <a:endParaRPr lang="en-US" altLang="en-US" sz="1000">
              <a:latin typeface="Myriad Pro" charset="0"/>
            </a:endParaRPr>
          </a:p>
        </p:txBody>
      </p:sp>
      <p:sp>
        <p:nvSpPr>
          <p:cNvPr id="7" name="Footer Placeholder 4">
            <a:extLst>
              <a:ext uri="{FF2B5EF4-FFF2-40B4-BE49-F238E27FC236}">
                <a16:creationId xmlns:a16="http://schemas.microsoft.com/office/drawing/2014/main" id="{BD7DA14E-B0CB-B642-10E6-27CB93974E18}"/>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82575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27212" y="152400"/>
            <a:ext cx="312995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Saliva Collection</a:t>
            </a:r>
          </a:p>
        </p:txBody>
      </p:sp>
      <p:cxnSp>
        <p:nvCxnSpPr>
          <p:cNvPr id="11" name="Straight Connector 10"/>
          <p:cNvCxnSpPr>
            <a:cxnSpLocks noChangeShapeType="1"/>
          </p:cNvCxnSpPr>
          <p:nvPr/>
        </p:nvCxnSpPr>
        <p:spPr bwMode="auto">
          <a:xfrm>
            <a:off x="1936751" y="838200"/>
            <a:ext cx="751046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836381" y="951926"/>
            <a:ext cx="7067117"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600">
                <a:latin typeface="Times New Roman"/>
                <a:ea typeface="Outfit"/>
                <a:cs typeface="Times New Roman"/>
              </a:rPr>
              <a:t>To accurately assess the CAR, the timing of saliva sample collection is crucial. It’s essential to inform patients about this process. </a:t>
            </a:r>
          </a:p>
          <a:p>
            <a:pPr eaLnBrk="1" hangingPunct="1">
              <a:spcAft>
                <a:spcPct val="20000"/>
              </a:spcAft>
              <a:buClr>
                <a:schemeClr val="tx1">
                  <a:lumMod val="75000"/>
                  <a:lumOff val="25000"/>
                </a:schemeClr>
              </a:buClr>
              <a:defRPr/>
            </a:pPr>
            <a:r>
              <a:rPr lang="en-US" sz="2600">
                <a:latin typeface="Times New Roman"/>
                <a:ea typeface="Outfit"/>
                <a:cs typeface="Times New Roman"/>
              </a:rPr>
              <a:t>The initial saliva sample must be collected immediately upon waking (within 5 minutes), followed by samples at 30 minutes and 60 minutes post-awakening.</a:t>
            </a:r>
          </a:p>
          <a:p>
            <a:pPr>
              <a:spcAft>
                <a:spcPct val="20000"/>
              </a:spcAft>
              <a:buClr>
                <a:srgbClr val="FFFFFF"/>
              </a:buClr>
              <a:defRPr/>
            </a:pPr>
            <a:r>
              <a:rPr lang="en-US" sz="2600">
                <a:latin typeface="Times New Roman"/>
                <a:ea typeface="Outfit"/>
                <a:cs typeface="Times New Roman"/>
              </a:rPr>
              <a:t>Encourage patients to use a timer                                              or alarm to ensure timely collection                                        at 30 and 60 minutes, as precision                                     is key for reliable results.</a:t>
            </a:r>
            <a:endParaRPr lang="en-US"/>
          </a:p>
        </p:txBody>
      </p:sp>
      <p:pic>
        <p:nvPicPr>
          <p:cNvPr id="5" name="Picture 4">
            <a:extLst>
              <a:ext uri="{FF2B5EF4-FFF2-40B4-BE49-F238E27FC236}">
                <a16:creationId xmlns:a16="http://schemas.microsoft.com/office/drawing/2014/main" id="{B753BE7C-A05B-9BD6-AB27-FC25FBE6803E}"/>
              </a:ext>
            </a:extLst>
          </p:cNvPr>
          <p:cNvPicPr>
            <a:picLocks noChangeAspect="1"/>
          </p:cNvPicPr>
          <p:nvPr/>
        </p:nvPicPr>
        <p:blipFill>
          <a:blip r:embed="rId3"/>
          <a:stretch>
            <a:fillRect/>
          </a:stretch>
        </p:blipFill>
        <p:spPr>
          <a:xfrm>
            <a:off x="7259164" y="3758293"/>
            <a:ext cx="1978426" cy="1978382"/>
          </a:xfrm>
          <a:prstGeom prst="rect">
            <a:avLst/>
          </a:prstGeom>
        </p:spPr>
      </p:pic>
      <p:sp>
        <p:nvSpPr>
          <p:cNvPr id="3" name="Slide Number Placeholder 5">
            <a:extLst>
              <a:ext uri="{FF2B5EF4-FFF2-40B4-BE49-F238E27FC236}">
                <a16:creationId xmlns:a16="http://schemas.microsoft.com/office/drawing/2014/main" id="{D834E309-F738-3BD2-2B91-E18233B0980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27</a:t>
            </a:fld>
            <a:endParaRPr lang="en-US" altLang="en-US" sz="1000">
              <a:latin typeface="Myriad Pro" charset="0"/>
            </a:endParaRPr>
          </a:p>
        </p:txBody>
      </p:sp>
      <p:sp>
        <p:nvSpPr>
          <p:cNvPr id="6" name="Footer Placeholder 4">
            <a:extLst>
              <a:ext uri="{FF2B5EF4-FFF2-40B4-BE49-F238E27FC236}">
                <a16:creationId xmlns:a16="http://schemas.microsoft.com/office/drawing/2014/main" id="{EACD0533-3F8B-507C-8719-4BD3EF54508F}"/>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0733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63724" y="152400"/>
            <a:ext cx="35028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Collection Schedule</a:t>
            </a:r>
          </a:p>
        </p:txBody>
      </p:sp>
      <p:cxnSp>
        <p:nvCxnSpPr>
          <p:cNvPr id="11" name="Straight Connector 10"/>
          <p:cNvCxnSpPr>
            <a:cxnSpLocks noChangeShapeType="1"/>
          </p:cNvCxnSpPr>
          <p:nvPr/>
        </p:nvCxnSpPr>
        <p:spPr bwMode="auto">
          <a:xfrm>
            <a:off x="1936751" y="838200"/>
            <a:ext cx="850106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863942" y="1040266"/>
            <a:ext cx="7647515"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a:spcBef>
                <a:spcPts val="1200"/>
              </a:spcBef>
            </a:pPr>
            <a:r>
              <a:rPr lang="en-US">
                <a:latin typeface="Times New Roman"/>
                <a:ea typeface="MS PGothic"/>
                <a:cs typeface="Times New Roman"/>
              </a:rPr>
              <a:t>When waking up – MORNING/FASTING Vial</a:t>
            </a:r>
            <a:endParaRPr lang="en-US"/>
          </a:p>
          <a:p>
            <a:pPr>
              <a:spcBef>
                <a:spcPts val="1200"/>
              </a:spcBef>
            </a:pPr>
            <a:r>
              <a:rPr lang="en-US">
                <a:latin typeface="Times New Roman" panose="02020603050405020304" pitchFamily="18" charset="0"/>
                <a:cs typeface="Times New Roman" panose="02020603050405020304" pitchFamily="18" charset="0"/>
              </a:rPr>
              <a:t>30 minutes – note time of collection on Vial</a:t>
            </a:r>
          </a:p>
          <a:p>
            <a:pPr>
              <a:spcBef>
                <a:spcPts val="1200"/>
              </a:spcBef>
            </a:pPr>
            <a:r>
              <a:rPr lang="en-US">
                <a:latin typeface="Times New Roman" panose="02020603050405020304" pitchFamily="18" charset="0"/>
                <a:cs typeface="Times New Roman" panose="02020603050405020304" pitchFamily="18" charset="0"/>
              </a:rPr>
              <a:t>60 minutes – note time of collection on Vial</a:t>
            </a:r>
          </a:p>
          <a:p>
            <a:pPr>
              <a:spcBef>
                <a:spcPts val="1200"/>
              </a:spcBef>
            </a:pPr>
            <a:r>
              <a:rPr lang="en-US">
                <a:latin typeface="Times New Roman" panose="02020603050405020304" pitchFamily="18" charset="0"/>
                <a:cs typeface="Times New Roman" panose="02020603050405020304" pitchFamily="18" charset="0"/>
              </a:rPr>
              <a:t>NOON Vial – collect between 11am – 1pm; ideally one hour after eating the mid-day meal</a:t>
            </a:r>
          </a:p>
          <a:p>
            <a:pPr>
              <a:spcBef>
                <a:spcPts val="1200"/>
              </a:spcBef>
            </a:pPr>
            <a:r>
              <a:rPr lang="en-US">
                <a:latin typeface="Times New Roman" panose="02020603050405020304" pitchFamily="18" charset="0"/>
                <a:cs typeface="Times New Roman" panose="02020603050405020304" pitchFamily="18" charset="0"/>
              </a:rPr>
              <a:t>AFTERNOON Vial – collect between 4-5pm</a:t>
            </a:r>
          </a:p>
          <a:p>
            <a:pPr>
              <a:spcBef>
                <a:spcPts val="1200"/>
              </a:spcBef>
            </a:pPr>
            <a:r>
              <a:rPr lang="en-US">
                <a:latin typeface="Times New Roman" panose="02020603050405020304" pitchFamily="18" charset="0"/>
                <a:cs typeface="Times New Roman" panose="02020603050405020304" pitchFamily="18" charset="0"/>
              </a:rPr>
              <a:t>MIDNIGHT/BEDTIME Vial – collect before going to bed</a:t>
            </a:r>
          </a:p>
          <a:p>
            <a:pPr marL="0" indent="0" eaLnBrk="1" hangingPunct="1">
              <a:spcAft>
                <a:spcPct val="20000"/>
              </a:spcAft>
              <a:buClr>
                <a:schemeClr val="tx1">
                  <a:lumMod val="75000"/>
                  <a:lumOff val="25000"/>
                </a:schemeClr>
              </a:buClr>
              <a:buNone/>
              <a:defRPr/>
            </a:pPr>
            <a:endParaRPr lang="en-US">
              <a:latin typeface="Times New Roman" panose="02020603050405020304" pitchFamily="18" charset="0"/>
              <a:ea typeface="Outfit" pitchFamily="34" charset="-122"/>
              <a:cs typeface="Times New Roman" panose="02020603050405020304" pitchFamily="18" charset="0"/>
            </a:endParaRPr>
          </a:p>
          <a:p>
            <a:pPr eaLnBrk="1" hangingPunct="1">
              <a:spcAft>
                <a:spcPct val="20000"/>
              </a:spcAft>
              <a:buClr>
                <a:schemeClr val="tx1">
                  <a:lumMod val="75000"/>
                  <a:lumOff val="25000"/>
                </a:schemeClr>
              </a:buClr>
              <a:defRPr/>
            </a:pPr>
            <a:endParaRPr lang="en-US">
              <a:solidFill>
                <a:srgbClr val="000000"/>
              </a:solidFill>
              <a:latin typeface="Times New Roman" panose="02020603050405020304" pitchFamily="18" charset="0"/>
              <a:ea typeface="Outfit" pitchFamily="34" charset="-122"/>
              <a:cs typeface="Times New Roman" panose="02020603050405020304" pitchFamily="18" charset="0"/>
            </a:endParaRP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74642CFD-CA6D-3BAE-0D3A-15746AEC27C1}"/>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28</a:t>
            </a:fld>
            <a:endParaRPr lang="en-US" altLang="en-US" sz="1000">
              <a:latin typeface="Myriad Pro" charset="0"/>
            </a:endParaRPr>
          </a:p>
        </p:txBody>
      </p:sp>
      <p:sp>
        <p:nvSpPr>
          <p:cNvPr id="5" name="Footer Placeholder 4">
            <a:extLst>
              <a:ext uri="{FF2B5EF4-FFF2-40B4-BE49-F238E27FC236}">
                <a16:creationId xmlns:a16="http://schemas.microsoft.com/office/drawing/2014/main" id="{E6F29928-E853-79D5-4311-3D0E4E9F4F25}"/>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61788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598612" y="166112"/>
            <a:ext cx="37769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Collection Guidelines</a:t>
            </a:r>
          </a:p>
        </p:txBody>
      </p:sp>
      <p:cxnSp>
        <p:nvCxnSpPr>
          <p:cNvPr id="11" name="Straight Connector 10"/>
          <p:cNvCxnSpPr>
            <a:cxnSpLocks noChangeShapeType="1"/>
          </p:cNvCxnSpPr>
          <p:nvPr/>
        </p:nvCxnSpPr>
        <p:spPr bwMode="auto">
          <a:xfrm flipV="1">
            <a:off x="1674812" y="750887"/>
            <a:ext cx="8839200" cy="1111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598612" y="825500"/>
            <a:ext cx="9034461"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a:latin typeface="Times New Roman"/>
                <a:ea typeface="Outfit"/>
                <a:cs typeface="Times New Roman"/>
              </a:rPr>
              <a:t>Patients should avoid food, coffee, significant conversation, exercise, and smoking until all three CAR samples are collected to prevent interference.</a:t>
            </a:r>
            <a:endParaRPr lang="en-US" altLang="en-US">
              <a:latin typeface="Times New Roman"/>
              <a:ea typeface="Outfit"/>
              <a:cs typeface="Times New Roman"/>
            </a:endParaRPr>
          </a:p>
          <a:p>
            <a:pPr>
              <a:spcAft>
                <a:spcPct val="20000"/>
              </a:spcAft>
              <a:buClr>
                <a:srgbClr val="FFFFFF"/>
              </a:buClr>
              <a:defRPr/>
            </a:pPr>
            <a:r>
              <a:rPr lang="en-US">
                <a:latin typeface="Times New Roman"/>
                <a:ea typeface="Outfit"/>
                <a:cs typeface="Times New Roman"/>
              </a:rPr>
              <a:t>Testing on a typical day is ideal for consistent results, although unusual circumstances may warrant additional assessments.</a:t>
            </a:r>
            <a:endParaRPr lang="en-US" altLang="en-US">
              <a:latin typeface="Times New Roman"/>
              <a:ea typeface="Outfit"/>
              <a:cs typeface="Times New Roman"/>
            </a:endParaRP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cs typeface="Outfit" pitchFamily="34" charset="-120"/>
            </a:endParaRPr>
          </a:p>
        </p:txBody>
      </p:sp>
      <p:pic>
        <p:nvPicPr>
          <p:cNvPr id="3" name="Picture 2">
            <a:extLst>
              <a:ext uri="{FF2B5EF4-FFF2-40B4-BE49-F238E27FC236}">
                <a16:creationId xmlns:a16="http://schemas.microsoft.com/office/drawing/2014/main" id="{6570C4E5-0DBB-1F65-2B3C-A9FC995B4AD9}"/>
              </a:ext>
            </a:extLst>
          </p:cNvPr>
          <p:cNvPicPr>
            <a:picLocks noChangeAspect="1"/>
          </p:cNvPicPr>
          <p:nvPr/>
        </p:nvPicPr>
        <p:blipFill>
          <a:blip r:embed="rId3"/>
          <a:stretch>
            <a:fillRect/>
          </a:stretch>
        </p:blipFill>
        <p:spPr>
          <a:xfrm>
            <a:off x="4240984" y="3492273"/>
            <a:ext cx="4554206" cy="2558168"/>
          </a:xfrm>
          <a:prstGeom prst="rect">
            <a:avLst/>
          </a:prstGeom>
        </p:spPr>
      </p:pic>
      <p:sp>
        <p:nvSpPr>
          <p:cNvPr id="4" name="Slide Number Placeholder 5">
            <a:extLst>
              <a:ext uri="{FF2B5EF4-FFF2-40B4-BE49-F238E27FC236}">
                <a16:creationId xmlns:a16="http://schemas.microsoft.com/office/drawing/2014/main" id="{3C587CF5-E8B7-FE78-5088-DF9ECD4D33BA}"/>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29</a:t>
            </a:fld>
            <a:endParaRPr lang="en-US" altLang="en-US" sz="1000">
              <a:latin typeface="Myriad Pro" charset="0"/>
            </a:endParaRPr>
          </a:p>
        </p:txBody>
      </p:sp>
      <p:sp>
        <p:nvSpPr>
          <p:cNvPr id="6" name="Footer Placeholder 4">
            <a:extLst>
              <a:ext uri="{FF2B5EF4-FFF2-40B4-BE49-F238E27FC236}">
                <a16:creationId xmlns:a16="http://schemas.microsoft.com/office/drawing/2014/main" id="{6670B471-6CAA-B1A7-3DFC-FE3BEE5A69A9}"/>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71579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0" y="101025"/>
            <a:ext cx="19607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OUTLINE</a:t>
            </a:r>
          </a:p>
        </p:txBody>
      </p:sp>
      <p:cxnSp>
        <p:nvCxnSpPr>
          <p:cNvPr id="11" name="Straight Connector 10"/>
          <p:cNvCxnSpPr>
            <a:cxnSpLocks noChangeShapeType="1"/>
          </p:cNvCxnSpPr>
          <p:nvPr/>
        </p:nvCxnSpPr>
        <p:spPr bwMode="auto">
          <a:xfrm>
            <a:off x="1928812" y="762000"/>
            <a:ext cx="7366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08" name="Slide Number Placeholder 5"/>
          <p:cNvSpPr txBox="1">
            <a:spLocks noGrp="1"/>
          </p:cNvSpPr>
          <p:nvPr/>
        </p:nvSpPr>
        <p:spPr bwMode="auto">
          <a:xfrm>
            <a:off x="11657012" y="639451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a:t>
            </a:fld>
            <a:endParaRPr lang="en-US" altLang="en-US" sz="1000">
              <a:latin typeface="Myriad Pro" charset="0"/>
            </a:endParaRPr>
          </a:p>
        </p:txBody>
      </p:sp>
      <p:sp>
        <p:nvSpPr>
          <p:cNvPr id="7" name="Content Placeholder 2"/>
          <p:cNvSpPr>
            <a:spLocks/>
          </p:cNvSpPr>
          <p:nvPr/>
        </p:nvSpPr>
        <p:spPr bwMode="auto">
          <a:xfrm>
            <a:off x="1953747" y="928043"/>
            <a:ext cx="764586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buClr>
                <a:schemeClr val="tx1">
                  <a:lumMod val="75000"/>
                  <a:lumOff val="25000"/>
                </a:schemeClr>
              </a:buClr>
              <a:defRPr/>
            </a:pPr>
            <a:r>
              <a:rPr lang="en-US" sz="2700">
                <a:latin typeface="Times New Roman"/>
                <a:ea typeface="Calibri" panose="020F0502020204030204" pitchFamily="34" charset="0"/>
                <a:cs typeface="Times New Roman"/>
              </a:rPr>
              <a:t>What is the Cortisol Awakening Response (CAR) and why is it important?</a:t>
            </a:r>
          </a:p>
          <a:p>
            <a:pPr eaLnBrk="1" hangingPunct="1">
              <a:spcAft>
                <a:spcPct val="20000"/>
              </a:spcAft>
              <a:buClr>
                <a:schemeClr val="tx1">
                  <a:lumMod val="75000"/>
                  <a:lumOff val="25000"/>
                </a:schemeClr>
              </a:buClr>
              <a:defRPr/>
            </a:pPr>
            <a:r>
              <a:rPr lang="en-US" sz="2700">
                <a:latin typeface="Times New Roman"/>
                <a:ea typeface="Calibri" panose="020F0502020204030204" pitchFamily="34" charset="0"/>
                <a:cs typeface="Times New Roman"/>
              </a:rPr>
              <a:t>Who should be tested?</a:t>
            </a:r>
          </a:p>
          <a:p>
            <a:pPr eaLnBrk="1" hangingPunct="1">
              <a:spcAft>
                <a:spcPct val="20000"/>
              </a:spcAft>
              <a:buClr>
                <a:schemeClr val="tx1">
                  <a:lumMod val="75000"/>
                  <a:lumOff val="25000"/>
                </a:schemeClr>
              </a:buClr>
              <a:defRPr/>
            </a:pPr>
            <a:r>
              <a:rPr lang="en-US" sz="2700">
                <a:latin typeface="Times New Roman"/>
                <a:ea typeface="Calibri" panose="020F0502020204030204" pitchFamily="34" charset="0"/>
                <a:cs typeface="Times New Roman"/>
              </a:rPr>
              <a:t>How to test the CAR: timing is essential</a:t>
            </a:r>
          </a:p>
          <a:p>
            <a:pPr eaLnBrk="1" hangingPunct="1">
              <a:buClr>
                <a:schemeClr val="tx1">
                  <a:lumMod val="75000"/>
                  <a:lumOff val="25000"/>
                </a:schemeClr>
              </a:buClr>
              <a:defRPr/>
            </a:pPr>
            <a:r>
              <a:rPr lang="en-US" sz="2700">
                <a:latin typeface="Times New Roman"/>
                <a:ea typeface="Calibri" panose="020F0502020204030204" pitchFamily="34" charset="0"/>
                <a:cs typeface="Times New Roman"/>
              </a:rPr>
              <a:t>What does the CAR influence? What health concerns are associated with an abnormal CAR?</a:t>
            </a:r>
          </a:p>
          <a:p>
            <a:pPr eaLnBrk="1" hangingPunct="1">
              <a:spcAft>
                <a:spcPct val="20000"/>
              </a:spcAft>
              <a:buClr>
                <a:schemeClr val="tx1">
                  <a:lumMod val="75000"/>
                  <a:lumOff val="25000"/>
                </a:schemeClr>
              </a:buClr>
              <a:defRPr/>
            </a:pPr>
            <a:r>
              <a:rPr lang="en-US" sz="2700">
                <a:latin typeface="Times New Roman"/>
                <a:ea typeface="Calibri" panose="020F0502020204030204" pitchFamily="34" charset="0"/>
                <a:cs typeface="Times New Roman"/>
              </a:rPr>
              <a:t>Factors that affect the CAR</a:t>
            </a:r>
          </a:p>
          <a:p>
            <a:pPr>
              <a:spcAft>
                <a:spcPct val="20000"/>
              </a:spcAft>
              <a:buClr>
                <a:srgbClr val="FFFFFF"/>
              </a:buClr>
              <a:defRPr/>
            </a:pPr>
            <a:r>
              <a:rPr lang="en-US" sz="2700">
                <a:latin typeface="Times New Roman"/>
                <a:ea typeface="Calibri" panose="020F0502020204030204" pitchFamily="34" charset="0"/>
                <a:cs typeface="Times New Roman"/>
              </a:rPr>
              <a:t>Test interpretation</a:t>
            </a:r>
          </a:p>
          <a:p>
            <a:pPr eaLnBrk="1" hangingPunct="1">
              <a:spcAft>
                <a:spcPct val="20000"/>
              </a:spcAft>
              <a:buClr>
                <a:schemeClr val="tx1">
                  <a:lumMod val="75000"/>
                  <a:lumOff val="25000"/>
                </a:schemeClr>
              </a:buClr>
              <a:defRPr/>
            </a:pPr>
            <a:r>
              <a:rPr lang="en-US" sz="2700">
                <a:latin typeface="Times New Roman"/>
                <a:ea typeface="Calibri" panose="020F0502020204030204" pitchFamily="34" charset="0"/>
                <a:cs typeface="Times New Roman"/>
              </a:rPr>
              <a:t>Treatment considerations for improving and optimizing the CAR</a:t>
            </a:r>
          </a:p>
        </p:txBody>
      </p:sp>
      <p:sp>
        <p:nvSpPr>
          <p:cNvPr id="4" name="Footer Placeholder 4">
            <a:extLst>
              <a:ext uri="{FF2B5EF4-FFF2-40B4-BE49-F238E27FC236}">
                <a16:creationId xmlns:a16="http://schemas.microsoft.com/office/drawing/2014/main" id="{D3FBE5FC-6C78-DA0F-1E91-121F93CEE837}"/>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84552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5163" y="236728"/>
            <a:ext cx="3090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Patient Education</a:t>
            </a:r>
          </a:p>
        </p:txBody>
      </p:sp>
      <p:cxnSp>
        <p:nvCxnSpPr>
          <p:cNvPr id="11" name="Straight Connector 10"/>
          <p:cNvCxnSpPr>
            <a:cxnSpLocks noChangeShapeType="1"/>
          </p:cNvCxnSpPr>
          <p:nvPr/>
        </p:nvCxnSpPr>
        <p:spPr bwMode="auto">
          <a:xfrm flipV="1">
            <a:off x="1935163" y="914400"/>
            <a:ext cx="6604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5163" y="1066800"/>
            <a:ext cx="7067117"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Outfit"/>
                <a:cs typeface="Times New Roman"/>
              </a:rPr>
              <a:t>Educate patients on the importance of timing and conditions surrounding the CAR test to ensure the best results possible.</a:t>
            </a:r>
            <a:endParaRPr lang="en-US" altLang="en-US" sz="2400">
              <a:latin typeface="Times New Roman"/>
              <a:ea typeface="Outfit"/>
              <a:cs typeface="Times New Roman"/>
            </a:endParaRPr>
          </a:p>
          <a:p>
            <a:pPr>
              <a:spcAft>
                <a:spcPct val="20000"/>
              </a:spcAft>
              <a:buClr>
                <a:srgbClr val="FFFFFF"/>
              </a:buClr>
              <a:defRPr/>
            </a:pPr>
            <a:r>
              <a:rPr lang="en-US" sz="2400">
                <a:latin typeface="Times New Roman"/>
                <a:ea typeface="Outfit"/>
                <a:cs typeface="Times New Roman"/>
              </a:rPr>
              <a:t>If patients wake unusually early or late, suggest rescheduling the test for a typical day for an accurate and representative assessment.</a:t>
            </a:r>
            <a:endParaRPr lang="en-US" altLang="en-US" sz="2400">
              <a:latin typeface="Times New Roman"/>
              <a:ea typeface="Outfit"/>
              <a:cs typeface="Times New Roman"/>
            </a:endParaRPr>
          </a:p>
          <a:p>
            <a:pPr>
              <a:spcAft>
                <a:spcPct val="20000"/>
              </a:spcAft>
              <a:buClr>
                <a:srgbClr val="FFFFFF"/>
              </a:buClr>
              <a:defRPr/>
            </a:pPr>
            <a:r>
              <a:rPr lang="en-US" sz="2400">
                <a:latin typeface="Times New Roman"/>
                <a:ea typeface="Outfit"/>
                <a:cs typeface="Times New Roman"/>
              </a:rPr>
              <a:t>Understanding the                                                           collection process                                                           empowers patients                                                                    and enhances the                                                                 overall effectiveness                                                                 of CAR testing.</a:t>
            </a:r>
            <a:endParaRPr lang="en-US" altLang="en-US" sz="2400">
              <a:latin typeface="Times New Roman"/>
              <a:ea typeface="Outfit"/>
              <a:cs typeface="Times New Roman"/>
            </a:endParaRP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cs typeface="Outfit" pitchFamily="34" charset="-120"/>
            </a:endParaRPr>
          </a:p>
        </p:txBody>
      </p:sp>
      <p:pic>
        <p:nvPicPr>
          <p:cNvPr id="3" name="Picture 2">
            <a:extLst>
              <a:ext uri="{FF2B5EF4-FFF2-40B4-BE49-F238E27FC236}">
                <a16:creationId xmlns:a16="http://schemas.microsoft.com/office/drawing/2014/main" id="{0C0861D6-5A5F-9F6D-AE7A-5C2524AF8DE1}"/>
              </a:ext>
            </a:extLst>
          </p:cNvPr>
          <p:cNvPicPr>
            <a:picLocks noChangeAspect="1"/>
          </p:cNvPicPr>
          <p:nvPr/>
        </p:nvPicPr>
        <p:blipFill>
          <a:blip r:embed="rId3"/>
          <a:stretch>
            <a:fillRect/>
          </a:stretch>
        </p:blipFill>
        <p:spPr>
          <a:xfrm>
            <a:off x="5274921" y="3677119"/>
            <a:ext cx="3182245" cy="2150203"/>
          </a:xfrm>
          <a:prstGeom prst="rect">
            <a:avLst/>
          </a:prstGeom>
        </p:spPr>
      </p:pic>
      <p:sp>
        <p:nvSpPr>
          <p:cNvPr id="4" name="Slide Number Placeholder 5">
            <a:extLst>
              <a:ext uri="{FF2B5EF4-FFF2-40B4-BE49-F238E27FC236}">
                <a16:creationId xmlns:a16="http://schemas.microsoft.com/office/drawing/2014/main" id="{BCE21E55-39A9-5791-D4E3-796A32007AC9}"/>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30</a:t>
            </a:fld>
            <a:endParaRPr lang="en-US" altLang="en-US" sz="1000">
              <a:latin typeface="Myriad Pro" charset="0"/>
            </a:endParaRPr>
          </a:p>
        </p:txBody>
      </p:sp>
      <p:sp>
        <p:nvSpPr>
          <p:cNvPr id="5" name="Footer Placeholder 4">
            <a:extLst>
              <a:ext uri="{FF2B5EF4-FFF2-40B4-BE49-F238E27FC236}">
                <a16:creationId xmlns:a16="http://schemas.microsoft.com/office/drawing/2014/main" id="{F376F53A-665B-42E6-482A-92381E0ED0BC}"/>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24155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63724" y="152400"/>
            <a:ext cx="45881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a:ea typeface="MS PGothic"/>
                <a:cs typeface="Times New Roman"/>
              </a:rPr>
              <a:t>Assessing CAR Flexibility</a:t>
            </a:r>
            <a:endParaRPr lang="en-US" altLang="en-US" sz="3200">
              <a:latin typeface="Times New Roman" panose="02020603050405020304" pitchFamily="18" charset="0"/>
              <a:cs typeface="Times New Roman" panose="02020603050405020304" pitchFamily="18" charset="0"/>
            </a:endParaRPr>
          </a:p>
        </p:txBody>
      </p:sp>
      <p:cxnSp>
        <p:nvCxnSpPr>
          <p:cNvPr id="11" name="Straight Connector 10"/>
          <p:cNvCxnSpPr>
            <a:cxnSpLocks noChangeShapeType="1"/>
          </p:cNvCxnSpPr>
          <p:nvPr/>
        </p:nvCxnSpPr>
        <p:spPr bwMode="auto">
          <a:xfrm>
            <a:off x="1936751" y="838200"/>
            <a:ext cx="850106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863942" y="1040266"/>
            <a:ext cx="8078723"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a:spcBef>
                <a:spcPts val="1200"/>
              </a:spcBef>
            </a:pPr>
            <a:r>
              <a:rPr lang="en-US" sz="2200">
                <a:latin typeface="Times New Roman"/>
                <a:ea typeface="MS PGothic"/>
                <a:cs typeface="Times New Roman"/>
              </a:rPr>
              <a:t>The latest research suggests the assessment of CAR flexibility could be more clinically useful than assessing the CAR on only one day.</a:t>
            </a:r>
            <a:endParaRPr lang="en-US" sz="2200">
              <a:cs typeface="Calibri" pitchFamily="34" charset="0"/>
            </a:endParaRPr>
          </a:p>
          <a:p>
            <a:pPr>
              <a:spcBef>
                <a:spcPts val="1200"/>
              </a:spcBef>
              <a:defRPr/>
            </a:pPr>
            <a:r>
              <a:rPr lang="en-US" sz="2200">
                <a:latin typeface="Times New Roman"/>
                <a:ea typeface="MS PGothic"/>
                <a:cs typeface="Times New Roman"/>
              </a:rPr>
              <a:t>Those with significant day-to-day variability of external demands, e.g. a stressful workday vs. a leisurely weekend day, ideally display a flexible CAR that is more robust on workdays.</a:t>
            </a:r>
          </a:p>
          <a:p>
            <a:pPr>
              <a:spcBef>
                <a:spcPts val="1200"/>
              </a:spcBef>
              <a:defRPr/>
            </a:pPr>
            <a:r>
              <a:rPr lang="en-US" sz="2200">
                <a:latin typeface="Times New Roman"/>
                <a:ea typeface="MS PGothic"/>
                <a:cs typeface="Times New Roman"/>
              </a:rPr>
              <a:t>Research suggests a robust CAR on a workday is beneficially adaptive, while a robust CAR on a day of rest could be maladaptive.</a:t>
            </a:r>
          </a:p>
          <a:p>
            <a:pPr>
              <a:spcBef>
                <a:spcPts val="1200"/>
              </a:spcBef>
              <a:defRPr/>
            </a:pPr>
            <a:r>
              <a:rPr lang="en-US" sz="2200">
                <a:latin typeface="Times New Roman"/>
                <a:ea typeface="MS PGothic"/>
                <a:cs typeface="Times New Roman"/>
              </a:rPr>
              <a:t>Also, a blunted CAR on a workday could be more clinically concerning than a slightly blunted CAR on a day of rest.</a:t>
            </a:r>
            <a:endParaRPr lang="en-US" sz="2200">
              <a:cs typeface="Calibri"/>
            </a:endParaRPr>
          </a:p>
          <a:p>
            <a:pPr>
              <a:spcBef>
                <a:spcPts val="1200"/>
              </a:spcBef>
              <a:defRPr/>
            </a:pPr>
            <a:r>
              <a:rPr lang="en-US" sz="2200">
                <a:latin typeface="Times New Roman"/>
                <a:ea typeface="MS PGothic"/>
                <a:cs typeface="Times New Roman"/>
              </a:rPr>
              <a:t>Ensure patients report relevant life circumstances on each test day when assessing CAR flexibility.</a:t>
            </a:r>
            <a:endParaRPr lang="en-US" sz="2200"/>
          </a:p>
          <a:p>
            <a:pPr>
              <a:spcBef>
                <a:spcPts val="1200"/>
              </a:spcBef>
              <a:defRPr/>
            </a:pPr>
            <a:endParaRPr lang="en-US">
              <a:solidFill>
                <a:srgbClr val="FFFFFF"/>
              </a:solidFill>
              <a:latin typeface="Calibri"/>
              <a:ea typeface="MS PGothic"/>
              <a:cs typeface="Calibri"/>
            </a:endParaRPr>
          </a:p>
          <a:p>
            <a:pPr marL="0" indent="0" eaLnBrk="1" hangingPunct="1">
              <a:spcAft>
                <a:spcPct val="20000"/>
              </a:spcAft>
              <a:buClr>
                <a:schemeClr val="tx1">
                  <a:lumMod val="75000"/>
                  <a:lumOff val="25000"/>
                </a:schemeClr>
              </a:buClr>
              <a:buNone/>
              <a:defRPr/>
            </a:pPr>
            <a:endParaRPr lang="en-US">
              <a:solidFill>
                <a:srgbClr val="FFFFFF"/>
              </a:solidFill>
              <a:latin typeface="Times New Roman" panose="02020603050405020304" pitchFamily="18" charset="0"/>
              <a:ea typeface="Outfit" pitchFamily="34" charset="-122"/>
              <a:cs typeface="Times New Roman" panose="02020603050405020304" pitchFamily="18" charset="0"/>
            </a:endParaRPr>
          </a:p>
          <a:p>
            <a:pPr eaLnBrk="1" hangingPunct="1">
              <a:spcAft>
                <a:spcPct val="20000"/>
              </a:spcAft>
              <a:buClr>
                <a:schemeClr val="tx1">
                  <a:lumMod val="75000"/>
                  <a:lumOff val="25000"/>
                </a:schemeClr>
              </a:buClr>
              <a:defRPr/>
            </a:pPr>
            <a:endParaRPr lang="en-US">
              <a:solidFill>
                <a:srgbClr val="000000"/>
              </a:solidFill>
              <a:latin typeface="Times New Roman" panose="02020603050405020304" pitchFamily="18" charset="0"/>
              <a:ea typeface="Outfit" pitchFamily="34" charset="-122"/>
              <a:cs typeface="Times New Roman" panose="02020603050405020304" pitchFamily="18" charset="0"/>
            </a:endParaRP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74642CFD-CA6D-3BAE-0D3A-15746AEC27C1}"/>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31</a:t>
            </a:fld>
            <a:endParaRPr lang="en-US" altLang="en-US" sz="1000">
              <a:latin typeface="Myriad Pro" charset="0"/>
            </a:endParaRPr>
          </a:p>
        </p:txBody>
      </p:sp>
      <p:sp>
        <p:nvSpPr>
          <p:cNvPr id="5" name="Footer Placeholder 4">
            <a:extLst>
              <a:ext uri="{FF2B5EF4-FFF2-40B4-BE49-F238E27FC236}">
                <a16:creationId xmlns:a16="http://schemas.microsoft.com/office/drawing/2014/main" id="{E6F29928-E853-79D5-4311-3D0E4E9F4F25}"/>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97055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41512" y="264538"/>
            <a:ext cx="44037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Retesting and Monitoring</a:t>
            </a:r>
          </a:p>
        </p:txBody>
      </p:sp>
      <p:cxnSp>
        <p:nvCxnSpPr>
          <p:cNvPr id="11" name="Straight Connector 10"/>
          <p:cNvCxnSpPr>
            <a:cxnSpLocks noChangeShapeType="1"/>
          </p:cNvCxnSpPr>
          <p:nvPr/>
        </p:nvCxnSpPr>
        <p:spPr bwMode="auto">
          <a:xfrm>
            <a:off x="1979612" y="914400"/>
            <a:ext cx="70866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42871" y="1044575"/>
            <a:ext cx="7317828"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Outfit"/>
                <a:cs typeface="Times New Roman"/>
              </a:rPr>
              <a:t>Regular monitoring of the CAR is important for long-term health, especially for those with prior diagnoses or concerning symptoms.</a:t>
            </a:r>
            <a:endParaRPr lang="en-US"/>
          </a:p>
          <a:p>
            <a:pPr>
              <a:spcAft>
                <a:spcPct val="20000"/>
              </a:spcAft>
              <a:buClr>
                <a:srgbClr val="FFFFFF"/>
              </a:buClr>
              <a:defRPr/>
            </a:pPr>
            <a:r>
              <a:rPr lang="en-US" sz="2400">
                <a:latin typeface="Times New Roman"/>
                <a:ea typeface="Outfit"/>
                <a:cs typeface="Times New Roman"/>
              </a:rPr>
              <a:t>Recommend retesting every 3-4 months until optimal CAR levels are achieved. This ensures ongoing assessment of cortisol levels with changing life circumstances.</a:t>
            </a:r>
            <a:endParaRPr lang="en-US">
              <a:cs typeface="Calibri" pitchFamily="34" charset="0"/>
            </a:endParaRPr>
          </a:p>
          <a:p>
            <a:pPr>
              <a:spcAft>
                <a:spcPct val="20000"/>
              </a:spcAft>
              <a:buClr>
                <a:srgbClr val="FFFFFF"/>
              </a:buClr>
              <a:defRPr/>
            </a:pPr>
            <a:r>
              <a:rPr lang="en-US" sz="2400">
                <a:latin typeface="Times New Roman"/>
                <a:ea typeface="Outfit"/>
                <a:cs typeface="Times New Roman"/>
              </a:rPr>
              <a:t>Once an optimal CAR is                                                      attained, transitioning to                                                     annual monitoring or more                                                    frequent checks based on                                               symptoms is advisable.</a:t>
            </a:r>
            <a:endParaRPr lang="en-US">
              <a:cs typeface="Calibri"/>
            </a:endParaRPr>
          </a:p>
        </p:txBody>
      </p:sp>
      <p:pic>
        <p:nvPicPr>
          <p:cNvPr id="2" name="Picture 1">
            <a:extLst>
              <a:ext uri="{FF2B5EF4-FFF2-40B4-BE49-F238E27FC236}">
                <a16:creationId xmlns:a16="http://schemas.microsoft.com/office/drawing/2014/main" id="{EF1B70D0-69F4-1FB9-54B0-48F789C85834}"/>
              </a:ext>
            </a:extLst>
          </p:cNvPr>
          <p:cNvPicPr>
            <a:picLocks noChangeAspect="1"/>
          </p:cNvPicPr>
          <p:nvPr/>
        </p:nvPicPr>
        <p:blipFill>
          <a:blip r:embed="rId3"/>
          <a:stretch>
            <a:fillRect/>
          </a:stretch>
        </p:blipFill>
        <p:spPr>
          <a:xfrm>
            <a:off x="5977757" y="3772938"/>
            <a:ext cx="2836992" cy="1891328"/>
          </a:xfrm>
          <a:prstGeom prst="rect">
            <a:avLst/>
          </a:prstGeom>
        </p:spPr>
      </p:pic>
      <p:sp>
        <p:nvSpPr>
          <p:cNvPr id="4" name="Slide Number Placeholder 5">
            <a:extLst>
              <a:ext uri="{FF2B5EF4-FFF2-40B4-BE49-F238E27FC236}">
                <a16:creationId xmlns:a16="http://schemas.microsoft.com/office/drawing/2014/main" id="{68B0676A-CB7A-A909-6CFD-488FCACA425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32</a:t>
            </a:fld>
            <a:endParaRPr lang="en-US" altLang="en-US" sz="1000">
              <a:latin typeface="Myriad Pro" charset="0"/>
            </a:endParaRPr>
          </a:p>
        </p:txBody>
      </p:sp>
      <p:sp>
        <p:nvSpPr>
          <p:cNvPr id="6" name="Footer Placeholder 4">
            <a:extLst>
              <a:ext uri="{FF2B5EF4-FFF2-40B4-BE49-F238E27FC236}">
                <a16:creationId xmlns:a16="http://schemas.microsoft.com/office/drawing/2014/main" id="{1965A62F-C299-E2E0-351E-9D85CFA4014F}"/>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02925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What does the CAR influence? </a:t>
            </a:r>
          </a:p>
        </p:txBody>
      </p:sp>
      <p:pic>
        <p:nvPicPr>
          <p:cNvPr id="4" name="Picture 3">
            <a:extLst>
              <a:ext uri="{FF2B5EF4-FFF2-40B4-BE49-F238E27FC236}">
                <a16:creationId xmlns:a16="http://schemas.microsoft.com/office/drawing/2014/main" id="{045825E2-A287-AED8-B262-B604D8B4EAC6}"/>
              </a:ext>
            </a:extLst>
          </p:cNvPr>
          <p:cNvPicPr>
            <a:picLocks noChangeAspect="1"/>
          </p:cNvPicPr>
          <p:nvPr/>
        </p:nvPicPr>
        <p:blipFill>
          <a:blip r:embed="rId3"/>
          <a:stretch>
            <a:fillRect/>
          </a:stretch>
        </p:blipFill>
        <p:spPr>
          <a:xfrm>
            <a:off x="41229" y="6349269"/>
            <a:ext cx="1252584" cy="465873"/>
          </a:xfrm>
          <a:prstGeom prst="rect">
            <a:avLst/>
          </a:prstGeom>
        </p:spPr>
      </p:pic>
      <p:sp>
        <p:nvSpPr>
          <p:cNvPr id="6" name="Slide Number Placeholder 5">
            <a:extLst>
              <a:ext uri="{FF2B5EF4-FFF2-40B4-BE49-F238E27FC236}">
                <a16:creationId xmlns:a16="http://schemas.microsoft.com/office/drawing/2014/main" id="{AB4AF3F8-38BF-9053-CCF9-9F8F135F44F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33</a:t>
            </a:fld>
            <a:endParaRPr lang="en-US" altLang="en-US" sz="1000">
              <a:latin typeface="Myriad Pro" charset="0"/>
            </a:endParaRPr>
          </a:p>
        </p:txBody>
      </p:sp>
      <p:sp>
        <p:nvSpPr>
          <p:cNvPr id="7" name="Footer Placeholder 4">
            <a:extLst>
              <a:ext uri="{FF2B5EF4-FFF2-40B4-BE49-F238E27FC236}">
                <a16:creationId xmlns:a16="http://schemas.microsoft.com/office/drawing/2014/main" id="{DF529444-7518-182F-36FC-F611445DA87C}"/>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5847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1" y="169809"/>
            <a:ext cx="52950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What does the CAR influence?</a:t>
            </a:r>
          </a:p>
        </p:txBody>
      </p:sp>
      <p:cxnSp>
        <p:nvCxnSpPr>
          <p:cNvPr id="11" name="Straight Connector 10"/>
          <p:cNvCxnSpPr>
            <a:cxnSpLocks noChangeShapeType="1"/>
          </p:cNvCxnSpPr>
          <p:nvPr/>
        </p:nvCxnSpPr>
        <p:spPr bwMode="auto">
          <a:xfrm>
            <a:off x="1979612" y="838200"/>
            <a:ext cx="6699383"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1" y="990600"/>
            <a:ext cx="7067117"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Alertness</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Energy levels</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Blood sugar</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Inflammation</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Infection / recovery</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Stress response / resilience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Immune tolerance / autoimmune response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Memory / cognitive function / mood</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Cancer risk</a:t>
            </a:r>
            <a:endParaRPr lang="en-US" sz="24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806684A-94E1-BF17-EDD1-39FDA082D0E5}"/>
              </a:ext>
            </a:extLst>
          </p:cNvPr>
          <p:cNvPicPr>
            <a:picLocks noChangeAspect="1"/>
          </p:cNvPicPr>
          <p:nvPr/>
        </p:nvPicPr>
        <p:blipFill>
          <a:blip r:embed="rId3"/>
          <a:stretch>
            <a:fillRect/>
          </a:stretch>
        </p:blipFill>
        <p:spPr>
          <a:xfrm>
            <a:off x="5361468" y="1103343"/>
            <a:ext cx="3251511" cy="2178554"/>
          </a:xfrm>
          <a:prstGeom prst="rect">
            <a:avLst/>
          </a:prstGeom>
        </p:spPr>
      </p:pic>
      <p:sp>
        <p:nvSpPr>
          <p:cNvPr id="3" name="Slide Number Placeholder 5">
            <a:extLst>
              <a:ext uri="{FF2B5EF4-FFF2-40B4-BE49-F238E27FC236}">
                <a16:creationId xmlns:a16="http://schemas.microsoft.com/office/drawing/2014/main" id="{3F262E1B-D236-734E-C5BB-22D8EC974C49}"/>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34</a:t>
            </a:fld>
            <a:endParaRPr lang="en-US" altLang="en-US" sz="1000">
              <a:latin typeface="Myriad Pro" charset="0"/>
            </a:endParaRPr>
          </a:p>
        </p:txBody>
      </p:sp>
      <p:sp>
        <p:nvSpPr>
          <p:cNvPr id="8" name="Footer Placeholder 4">
            <a:extLst>
              <a:ext uri="{FF2B5EF4-FFF2-40B4-BE49-F238E27FC236}">
                <a16:creationId xmlns:a16="http://schemas.microsoft.com/office/drawing/2014/main" id="{66922DF6-C50C-19A2-B880-F750C0906769}"/>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3644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48041" y="236616"/>
            <a:ext cx="88308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Health Concerns Associated with an Abnormal CAR</a:t>
            </a:r>
          </a:p>
        </p:txBody>
      </p:sp>
      <p:cxnSp>
        <p:nvCxnSpPr>
          <p:cNvPr id="11" name="Straight Connector 10"/>
          <p:cNvCxnSpPr>
            <a:cxnSpLocks noChangeShapeType="1"/>
          </p:cNvCxnSpPr>
          <p:nvPr/>
        </p:nvCxnSpPr>
        <p:spPr bwMode="auto">
          <a:xfrm>
            <a:off x="1936750" y="914400"/>
            <a:ext cx="8653462"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0" y="1044575"/>
            <a:ext cx="792077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ADHD / Anxiety / Depression</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Asthma</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Autoimmune disease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Chronic fatigue syndrome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Chronic infection / stress / pain / inflammation</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Cognitive impairment</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Coronary heart disease / hypertension</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Insulin resistance / obesity / diabetes / metabolic syndrome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Post traumatic stress disorder (PTSD)</a:t>
            </a: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A6CF9783-668B-3D71-6BEE-1EA29159DDBD}"/>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35</a:t>
            </a:fld>
            <a:endParaRPr lang="en-US" altLang="en-US" sz="1000">
              <a:latin typeface="Myriad Pro" charset="0"/>
            </a:endParaRPr>
          </a:p>
        </p:txBody>
      </p:sp>
      <p:sp>
        <p:nvSpPr>
          <p:cNvPr id="5" name="Footer Placeholder 4">
            <a:extLst>
              <a:ext uri="{FF2B5EF4-FFF2-40B4-BE49-F238E27FC236}">
                <a16:creationId xmlns:a16="http://schemas.microsoft.com/office/drawing/2014/main" id="{274CB722-7032-278A-801D-B515A7146ED1}"/>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66233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1936751" y="1044575"/>
            <a:ext cx="7627693" cy="493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Addictive behaviors / alcohol consumption</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Borderline personality disorder</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Cushing’s disease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Developmental delay / preterm birth</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Hypogonadism</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Irritable bowel syndrome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Obstructive sleep apnea / sleep disorders</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Premenstrual syndrome (PMS) / Premenstrual dysphoric disorder (PMDD)</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Psychosis / schizophrenia</a:t>
            </a: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1C06EDE8-4728-7073-F69A-ED8B5E66ED59}"/>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36</a:t>
            </a:fld>
            <a:endParaRPr lang="en-US" altLang="en-US" sz="1000">
              <a:latin typeface="Myriad Pro" charset="0"/>
            </a:endParaRPr>
          </a:p>
        </p:txBody>
      </p:sp>
      <p:sp>
        <p:nvSpPr>
          <p:cNvPr id="4" name="Footer Placeholder 4">
            <a:extLst>
              <a:ext uri="{FF2B5EF4-FFF2-40B4-BE49-F238E27FC236}">
                <a16:creationId xmlns:a16="http://schemas.microsoft.com/office/drawing/2014/main" id="{02374E04-358F-4FD7-D912-001235DC26BA}"/>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
        <p:nvSpPr>
          <p:cNvPr id="8" name="Rectangle 9">
            <a:extLst>
              <a:ext uri="{FF2B5EF4-FFF2-40B4-BE49-F238E27FC236}">
                <a16:creationId xmlns:a16="http://schemas.microsoft.com/office/drawing/2014/main" id="{71AD292F-B5CE-D1A8-B4B3-536AD7905080}"/>
              </a:ext>
            </a:extLst>
          </p:cNvPr>
          <p:cNvSpPr>
            <a:spLocks noChangeArrowheads="1"/>
          </p:cNvSpPr>
          <p:nvPr/>
        </p:nvSpPr>
        <p:spPr bwMode="auto">
          <a:xfrm>
            <a:off x="1848041" y="236616"/>
            <a:ext cx="88308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Health Concerns Associated with an Abnormal CAR</a:t>
            </a:r>
          </a:p>
        </p:txBody>
      </p:sp>
      <p:cxnSp>
        <p:nvCxnSpPr>
          <p:cNvPr id="10" name="Straight Connector 9">
            <a:extLst>
              <a:ext uri="{FF2B5EF4-FFF2-40B4-BE49-F238E27FC236}">
                <a16:creationId xmlns:a16="http://schemas.microsoft.com/office/drawing/2014/main" id="{2D2CC40F-AE0A-1BDD-C9F8-4767AB2C0551}"/>
              </a:ext>
            </a:extLst>
          </p:cNvPr>
          <p:cNvCxnSpPr>
            <a:cxnSpLocks noChangeShapeType="1"/>
          </p:cNvCxnSpPr>
          <p:nvPr/>
        </p:nvCxnSpPr>
        <p:spPr bwMode="auto">
          <a:xfrm>
            <a:off x="1936750" y="914400"/>
            <a:ext cx="8653462"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81706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Factors that Affect the CAR </a:t>
            </a:r>
          </a:p>
        </p:txBody>
      </p:sp>
      <p:pic>
        <p:nvPicPr>
          <p:cNvPr id="4" name="Picture 3">
            <a:extLst>
              <a:ext uri="{FF2B5EF4-FFF2-40B4-BE49-F238E27FC236}">
                <a16:creationId xmlns:a16="http://schemas.microsoft.com/office/drawing/2014/main" id="{A2E481AB-22A0-19D8-63FD-426821EB86FC}"/>
              </a:ext>
            </a:extLst>
          </p:cNvPr>
          <p:cNvPicPr>
            <a:picLocks noChangeAspect="1"/>
          </p:cNvPicPr>
          <p:nvPr/>
        </p:nvPicPr>
        <p:blipFill>
          <a:blip r:embed="rId3"/>
          <a:stretch>
            <a:fillRect/>
          </a:stretch>
        </p:blipFill>
        <p:spPr>
          <a:xfrm>
            <a:off x="41229" y="6349269"/>
            <a:ext cx="1252584" cy="465873"/>
          </a:xfrm>
          <a:prstGeom prst="rect">
            <a:avLst/>
          </a:prstGeom>
        </p:spPr>
      </p:pic>
      <p:sp>
        <p:nvSpPr>
          <p:cNvPr id="6" name="Slide Number Placeholder 5">
            <a:extLst>
              <a:ext uri="{FF2B5EF4-FFF2-40B4-BE49-F238E27FC236}">
                <a16:creationId xmlns:a16="http://schemas.microsoft.com/office/drawing/2014/main" id="{B44921D3-209E-99C8-EBB1-CAA9086B8E3A}"/>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37</a:t>
            </a:fld>
            <a:endParaRPr lang="en-US" altLang="en-US" sz="1000">
              <a:latin typeface="Myriad Pro" charset="0"/>
            </a:endParaRPr>
          </a:p>
        </p:txBody>
      </p:sp>
      <p:sp>
        <p:nvSpPr>
          <p:cNvPr id="7" name="Footer Placeholder 4">
            <a:extLst>
              <a:ext uri="{FF2B5EF4-FFF2-40B4-BE49-F238E27FC236}">
                <a16:creationId xmlns:a16="http://schemas.microsoft.com/office/drawing/2014/main" id="{701A7AFC-6444-A3C6-D8C9-70995B675339}"/>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89304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0" y="106581"/>
            <a:ext cx="685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a:ea typeface="MS PGothic"/>
                <a:cs typeface="Times New Roman"/>
              </a:rPr>
              <a:t>Overview: Factors that Affect the CAR</a:t>
            </a:r>
          </a:p>
        </p:txBody>
      </p:sp>
      <p:cxnSp>
        <p:nvCxnSpPr>
          <p:cNvPr id="11" name="Straight Connector 10"/>
          <p:cNvCxnSpPr>
            <a:cxnSpLocks noChangeShapeType="1"/>
          </p:cNvCxnSpPr>
          <p:nvPr/>
        </p:nvCxnSpPr>
        <p:spPr bwMode="auto">
          <a:xfrm>
            <a:off x="1979612" y="762000"/>
            <a:ext cx="8077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73481" y="933237"/>
            <a:ext cx="5649019" cy="505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Outfit"/>
                <a:cs typeface="Times New Roman"/>
              </a:rPr>
              <a:t>Long-term influences (trait-like)</a:t>
            </a:r>
          </a:p>
          <a:p>
            <a:pPr lvl="1">
              <a:spcAft>
                <a:spcPct val="20000"/>
              </a:spcAft>
              <a:buClr>
                <a:srgbClr val="FFFFFF"/>
              </a:buClr>
              <a:buFont typeface="Courier New" pitchFamily="34" charset="0"/>
              <a:buChar char="o"/>
              <a:defRPr/>
            </a:pPr>
            <a:r>
              <a:rPr lang="en-US" sz="2000">
                <a:latin typeface="Times New Roman"/>
                <a:ea typeface="Outfit"/>
                <a:cs typeface="Times New Roman"/>
              </a:rPr>
              <a:t>Sex and age</a:t>
            </a:r>
          </a:p>
          <a:p>
            <a:pPr lvl="1">
              <a:spcAft>
                <a:spcPct val="20000"/>
              </a:spcAft>
              <a:buClr>
                <a:srgbClr val="FFFFFF"/>
              </a:buClr>
              <a:buFont typeface="Courier New" pitchFamily="34" charset="0"/>
              <a:buChar char="o"/>
              <a:defRPr/>
            </a:pPr>
            <a:r>
              <a:rPr lang="en-US" sz="2000">
                <a:latin typeface="Times New Roman"/>
                <a:ea typeface="Outfit"/>
                <a:cs typeface="Times New Roman"/>
              </a:rPr>
              <a:t>Genetics</a:t>
            </a:r>
          </a:p>
          <a:p>
            <a:pPr lvl="1">
              <a:spcAft>
                <a:spcPct val="20000"/>
              </a:spcAft>
              <a:buClr>
                <a:srgbClr val="FFFFFF"/>
              </a:buClr>
              <a:buFont typeface="Courier New" pitchFamily="34" charset="0"/>
              <a:buChar char="o"/>
              <a:defRPr/>
            </a:pPr>
            <a:r>
              <a:rPr lang="en-US" sz="2000">
                <a:latin typeface="Times New Roman"/>
                <a:ea typeface="Outfit"/>
                <a:cs typeface="Times New Roman"/>
              </a:rPr>
              <a:t>Brain function</a:t>
            </a:r>
          </a:p>
          <a:p>
            <a:pPr lvl="1">
              <a:spcAft>
                <a:spcPct val="20000"/>
              </a:spcAft>
              <a:buClr>
                <a:srgbClr val="FFFFFF"/>
              </a:buClr>
              <a:buFont typeface="Courier New" pitchFamily="34" charset="0"/>
              <a:buChar char="o"/>
              <a:defRPr/>
            </a:pPr>
            <a:r>
              <a:rPr lang="en-US" sz="2000">
                <a:latin typeface="Times New Roman"/>
                <a:ea typeface="Outfit"/>
                <a:cs typeface="Times New Roman"/>
              </a:rPr>
              <a:t>Chronic stress</a:t>
            </a:r>
          </a:p>
          <a:p>
            <a:pPr lvl="1">
              <a:spcAft>
                <a:spcPct val="20000"/>
              </a:spcAft>
              <a:buClr>
                <a:srgbClr val="FFFFFF"/>
              </a:buClr>
              <a:buFont typeface="Courier New" pitchFamily="34" charset="0"/>
              <a:buChar char="o"/>
              <a:defRPr/>
            </a:pPr>
            <a:r>
              <a:rPr lang="en-US" sz="2000">
                <a:latin typeface="Times New Roman"/>
                <a:ea typeface="Outfit"/>
                <a:cs typeface="Times New Roman"/>
              </a:rPr>
              <a:t>Physical and mental health</a:t>
            </a:r>
          </a:p>
          <a:p>
            <a:pPr lvl="1">
              <a:spcAft>
                <a:spcPct val="20000"/>
              </a:spcAft>
              <a:buClr>
                <a:srgbClr val="FFFFFF"/>
              </a:buClr>
              <a:buFont typeface="Courier New" pitchFamily="34" charset="0"/>
              <a:buChar char="o"/>
              <a:defRPr/>
            </a:pPr>
            <a:r>
              <a:rPr lang="en-US" sz="2000">
                <a:latin typeface="Times New Roman"/>
                <a:ea typeface="Outfit"/>
                <a:cs typeface="Times New Roman"/>
              </a:rPr>
              <a:t>Shift work</a:t>
            </a:r>
          </a:p>
          <a:p>
            <a:pPr lvl="1">
              <a:spcAft>
                <a:spcPct val="20000"/>
              </a:spcAft>
              <a:buClr>
                <a:srgbClr val="FFFFFF"/>
              </a:buClr>
              <a:buFont typeface="Courier New" pitchFamily="34" charset="0"/>
              <a:buChar char="o"/>
              <a:defRPr/>
            </a:pPr>
            <a:r>
              <a:rPr lang="en-US" sz="2000">
                <a:latin typeface="Times New Roman"/>
                <a:ea typeface="Outfit"/>
                <a:cs typeface="Times New Roman"/>
              </a:rPr>
              <a:t>Chronotype</a:t>
            </a:r>
          </a:p>
          <a:p>
            <a:pPr marL="457200" lvl="1" indent="0">
              <a:spcAft>
                <a:spcPct val="20000"/>
              </a:spcAft>
              <a:buClr>
                <a:srgbClr val="FFFFFF"/>
              </a:buClr>
              <a:buNone/>
              <a:defRPr/>
            </a:pPr>
            <a:endParaRPr lang="en-US" sz="2000">
              <a:latin typeface="Times New Roman"/>
              <a:ea typeface="Outfit"/>
              <a:cs typeface="Times New Roman"/>
            </a:endParaRPr>
          </a:p>
          <a:p>
            <a:pPr eaLnBrk="1" hangingPunct="1">
              <a:spcAft>
                <a:spcPct val="20000"/>
              </a:spcAft>
              <a:buClr>
                <a:schemeClr val="tx1">
                  <a:lumMod val="75000"/>
                  <a:lumOff val="25000"/>
                </a:schemeClr>
              </a:buClr>
              <a:defRPr/>
            </a:pPr>
            <a:endParaRPr lang="en-US" sz="2400">
              <a:solidFill>
                <a:srgbClr val="000000"/>
              </a:solidFill>
              <a:latin typeface="Rockwell" panose="02060603020205020403"/>
              <a:ea typeface="Outfit" pitchFamily="34" charset="-122"/>
              <a:cs typeface="Times New Roman"/>
            </a:endParaRPr>
          </a:p>
          <a:p>
            <a:pPr eaLnBrk="1" hangingPunct="1">
              <a:spcAft>
                <a:spcPct val="20000"/>
              </a:spcAft>
              <a:buClr>
                <a:schemeClr val="tx1">
                  <a:lumMod val="75000"/>
                  <a:lumOff val="25000"/>
                </a:schemeClr>
              </a:buClr>
              <a:defRPr/>
            </a:pPr>
            <a:endParaRPr lang="en-US" sz="2400">
              <a:solidFill>
                <a:srgbClr val="FFFFFF"/>
              </a:solidFill>
              <a:latin typeface="+mn-lt"/>
            </a:endParaRPr>
          </a:p>
        </p:txBody>
      </p:sp>
      <p:sp>
        <p:nvSpPr>
          <p:cNvPr id="3" name="Slide Number Placeholder 5">
            <a:extLst>
              <a:ext uri="{FF2B5EF4-FFF2-40B4-BE49-F238E27FC236}">
                <a16:creationId xmlns:a16="http://schemas.microsoft.com/office/drawing/2014/main" id="{BF567CD0-32F5-29DA-AFEF-A14E58FE879A}"/>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38</a:t>
            </a:fld>
            <a:endParaRPr lang="en-US" altLang="en-US" sz="1000">
              <a:latin typeface="Myriad Pro" charset="0"/>
            </a:endParaRPr>
          </a:p>
        </p:txBody>
      </p:sp>
      <p:sp>
        <p:nvSpPr>
          <p:cNvPr id="6" name="Footer Placeholder 4">
            <a:extLst>
              <a:ext uri="{FF2B5EF4-FFF2-40B4-BE49-F238E27FC236}">
                <a16:creationId xmlns:a16="http://schemas.microsoft.com/office/drawing/2014/main" id="{1C1249AE-02C2-0415-9C78-2D1121A26C19}"/>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2" name="Picture 1" descr="Japanese inn worker tidying up room A female Japanese inn worker is tidying up a room. japanese woman waking u' stock pictures, royalty-free photos &amp; images">
            <a:extLst>
              <a:ext uri="{FF2B5EF4-FFF2-40B4-BE49-F238E27FC236}">
                <a16:creationId xmlns:a16="http://schemas.microsoft.com/office/drawing/2014/main" id="{FE3CEEA6-008F-22B9-11A8-85AC8BB94E2E}"/>
              </a:ext>
            </a:extLst>
          </p:cNvPr>
          <p:cNvPicPr>
            <a:picLocks noChangeAspect="1"/>
          </p:cNvPicPr>
          <p:nvPr/>
        </p:nvPicPr>
        <p:blipFill>
          <a:blip r:embed="rId3"/>
          <a:stretch>
            <a:fillRect/>
          </a:stretch>
        </p:blipFill>
        <p:spPr>
          <a:xfrm>
            <a:off x="5941364" y="1638981"/>
            <a:ext cx="4016008" cy="2673807"/>
          </a:xfrm>
          <a:prstGeom prst="rect">
            <a:avLst/>
          </a:prstGeom>
        </p:spPr>
      </p:pic>
    </p:spTree>
    <p:extLst>
      <p:ext uri="{BB962C8B-B14F-4D97-AF65-F5344CB8AC3E}">
        <p14:creationId xmlns:p14="http://schemas.microsoft.com/office/powerpoint/2010/main" val="91119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0" y="106581"/>
            <a:ext cx="6858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a:ea typeface="MS PGothic"/>
                <a:cs typeface="Times New Roman"/>
              </a:rPr>
              <a:t>Overview: Factors that Affect the CAR</a:t>
            </a:r>
          </a:p>
        </p:txBody>
      </p:sp>
      <p:cxnSp>
        <p:nvCxnSpPr>
          <p:cNvPr id="11" name="Straight Connector 10"/>
          <p:cNvCxnSpPr>
            <a:cxnSpLocks noChangeShapeType="1"/>
          </p:cNvCxnSpPr>
          <p:nvPr/>
        </p:nvCxnSpPr>
        <p:spPr bwMode="auto">
          <a:xfrm>
            <a:off x="1979612" y="762000"/>
            <a:ext cx="8077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73481" y="933237"/>
            <a:ext cx="6744850" cy="505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Outfit"/>
                <a:cs typeface="Times New Roman"/>
              </a:rPr>
              <a:t>Regulatory influences (day-to-day)</a:t>
            </a:r>
            <a:endParaRPr lang="en-US"/>
          </a:p>
          <a:p>
            <a:pPr lvl="1">
              <a:spcAft>
                <a:spcPct val="20000"/>
              </a:spcAft>
              <a:buClr>
                <a:srgbClr val="FFFFFF"/>
              </a:buClr>
              <a:buFont typeface="Courier New" pitchFamily="34" charset="0"/>
              <a:buChar char="o"/>
              <a:defRPr/>
            </a:pPr>
            <a:r>
              <a:rPr lang="en-US" sz="2000">
                <a:solidFill>
                  <a:srgbClr val="FFFFFF"/>
                </a:solidFill>
                <a:latin typeface="Times New Roman"/>
                <a:ea typeface="Outfit"/>
                <a:cs typeface="Times New Roman"/>
              </a:rPr>
              <a:t>Workday vs. weekend</a:t>
            </a:r>
            <a:endParaRPr lang="en-US" sz="2000">
              <a:solidFill>
                <a:srgbClr val="FFFFFF"/>
              </a:solidFill>
              <a:latin typeface="Times New Roman"/>
              <a:ea typeface="Outfit" pitchFamily="34" charset="-122"/>
              <a:cs typeface="Times New Roman"/>
            </a:endParaRPr>
          </a:p>
          <a:p>
            <a:pPr lvl="2">
              <a:spcAft>
                <a:spcPct val="20000"/>
              </a:spcAft>
              <a:buClr>
                <a:srgbClr val="FFFFFF"/>
              </a:buClr>
              <a:buFont typeface="Wingdings" pitchFamily="34" charset="0"/>
              <a:buChar char="§"/>
              <a:defRPr/>
            </a:pPr>
            <a:r>
              <a:rPr lang="en-US" sz="1600">
                <a:solidFill>
                  <a:srgbClr val="FFFFFF"/>
                </a:solidFill>
                <a:latin typeface="Times New Roman"/>
                <a:ea typeface="Outfit"/>
                <a:cs typeface="Times New Roman"/>
              </a:rPr>
              <a:t>Challenging events</a:t>
            </a:r>
            <a:endParaRPr lang="en-US" sz="1600">
              <a:solidFill>
                <a:srgbClr val="FFFFFF"/>
              </a:solidFill>
              <a:latin typeface="Times New Roman"/>
              <a:ea typeface="Outfit" pitchFamily="34" charset="-122"/>
              <a:cs typeface="Times New Roman"/>
            </a:endParaRPr>
          </a:p>
          <a:p>
            <a:pPr lvl="2">
              <a:spcAft>
                <a:spcPct val="20000"/>
              </a:spcAft>
              <a:buClr>
                <a:srgbClr val="FFFFFF"/>
              </a:buClr>
              <a:buFont typeface="Wingdings" pitchFamily="34" charset="0"/>
              <a:buChar char="§"/>
              <a:defRPr/>
            </a:pPr>
            <a:r>
              <a:rPr lang="en-US" sz="1600">
                <a:solidFill>
                  <a:srgbClr val="FFFFFF"/>
                </a:solidFill>
                <a:latin typeface="Times New Roman"/>
                <a:ea typeface="Outfit"/>
                <a:cs typeface="Times New Roman"/>
              </a:rPr>
              <a:t>Daily obligations</a:t>
            </a:r>
            <a:endParaRPr lang="en-US">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r>
              <a:rPr lang="en-US" sz="2000">
                <a:solidFill>
                  <a:srgbClr val="FFFFFF"/>
                </a:solidFill>
                <a:latin typeface="Times New Roman"/>
                <a:ea typeface="Outfit"/>
                <a:cs typeface="Times New Roman"/>
              </a:rPr>
              <a:t>Ambient light</a:t>
            </a:r>
            <a:endParaRPr lang="en-US">
              <a:solidFill>
                <a:srgbClr val="FFFFFF"/>
              </a:solidFill>
              <a:latin typeface="Times New Roman"/>
              <a:ea typeface="Outfit"/>
              <a:cs typeface="Times New Roman"/>
            </a:endParaRPr>
          </a:p>
          <a:p>
            <a:pPr lvl="1">
              <a:spcAft>
                <a:spcPct val="20000"/>
              </a:spcAft>
              <a:buClr>
                <a:srgbClr val="FFFFFF"/>
              </a:buClr>
              <a:buFont typeface="Courier New" pitchFamily="34" charset="0"/>
              <a:buChar char="o"/>
              <a:defRPr/>
            </a:pPr>
            <a:r>
              <a:rPr lang="en-US" sz="2000">
                <a:solidFill>
                  <a:srgbClr val="FFFFFF"/>
                </a:solidFill>
                <a:latin typeface="Times New Roman"/>
                <a:ea typeface="Outfit"/>
                <a:cs typeface="Times New Roman"/>
              </a:rPr>
              <a:t>Awakening time</a:t>
            </a:r>
            <a:endParaRPr lang="en-US" sz="2000">
              <a:solidFill>
                <a:srgbClr val="FFFFFF"/>
              </a:solidFill>
              <a:latin typeface="Times New Roman"/>
              <a:ea typeface="Outfit" pitchFamily="34" charset="-122"/>
              <a:cs typeface="Times New Roman"/>
            </a:endParaRPr>
          </a:p>
          <a:p>
            <a:pPr lvl="2">
              <a:spcAft>
                <a:spcPct val="20000"/>
              </a:spcAft>
              <a:buClr>
                <a:srgbClr val="FFFFFF"/>
              </a:buClr>
              <a:buFont typeface="Wingdings" pitchFamily="34" charset="0"/>
              <a:buChar char="§"/>
              <a:defRPr/>
            </a:pPr>
            <a:r>
              <a:rPr lang="en-US" sz="1600">
                <a:solidFill>
                  <a:srgbClr val="FFFFFF"/>
                </a:solidFill>
                <a:latin typeface="Times New Roman"/>
                <a:ea typeface="Outfit"/>
                <a:cs typeface="Times New Roman"/>
              </a:rPr>
              <a:t>Circadian phase</a:t>
            </a:r>
            <a:endParaRPr lang="en-US" sz="16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r>
              <a:rPr lang="en-US" sz="2000">
                <a:solidFill>
                  <a:srgbClr val="FFFFFF"/>
                </a:solidFill>
                <a:latin typeface="Times New Roman"/>
                <a:ea typeface="Outfit"/>
                <a:cs typeface="Times New Roman"/>
              </a:rPr>
              <a:t>Cognitive anticipation</a:t>
            </a:r>
            <a:endParaRPr lang="en-US" sz="2000">
              <a:solidFill>
                <a:srgbClr val="FFFFFF"/>
              </a:solidFill>
              <a:latin typeface="Times New Roman"/>
              <a:ea typeface="Outfit" pitchFamily="34" charset="-122"/>
              <a:cs typeface="Times New Roman"/>
            </a:endParaRPr>
          </a:p>
          <a:p>
            <a:pPr lvl="2">
              <a:spcAft>
                <a:spcPct val="20000"/>
              </a:spcAft>
              <a:buClr>
                <a:srgbClr val="FFFFFF"/>
              </a:buClr>
              <a:buFont typeface="Wingdings" pitchFamily="34" charset="0"/>
              <a:buChar char="§"/>
              <a:defRPr/>
            </a:pPr>
            <a:r>
              <a:rPr lang="en-US" sz="1600">
                <a:solidFill>
                  <a:srgbClr val="FFFFFF"/>
                </a:solidFill>
                <a:latin typeface="Times New Roman"/>
                <a:ea typeface="Outfit"/>
                <a:cs typeface="Times New Roman"/>
              </a:rPr>
              <a:t>Anticipation of day ahead</a:t>
            </a:r>
          </a:p>
          <a:p>
            <a:pPr lvl="2">
              <a:spcAft>
                <a:spcPct val="20000"/>
              </a:spcAft>
              <a:buClr>
                <a:srgbClr val="FFFFFF"/>
              </a:buClr>
              <a:buFont typeface="Wingdings" pitchFamily="34" charset="0"/>
              <a:buChar char="§"/>
              <a:defRPr/>
            </a:pPr>
            <a:r>
              <a:rPr lang="en-US" sz="1600">
                <a:solidFill>
                  <a:srgbClr val="FFFFFF"/>
                </a:solidFill>
                <a:latin typeface="Times New Roman"/>
                <a:ea typeface="Outfit"/>
                <a:cs typeface="Times New Roman"/>
              </a:rPr>
              <a:t>Prospective memory activation</a:t>
            </a:r>
            <a:endParaRPr lang="en-US" sz="16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r>
              <a:rPr lang="en-US" sz="2000">
                <a:solidFill>
                  <a:srgbClr val="FFFFFF"/>
                </a:solidFill>
                <a:latin typeface="Times New Roman"/>
                <a:ea typeface="Outfit"/>
                <a:cs typeface="Times New Roman"/>
              </a:rPr>
              <a:t>Prior day experiences</a:t>
            </a:r>
            <a:endParaRPr lang="en-US" sz="2000">
              <a:solidFill>
                <a:srgbClr val="FFFFFF"/>
              </a:solidFill>
              <a:latin typeface="Times New Roman"/>
              <a:ea typeface="Outfit" pitchFamily="34" charset="-122"/>
              <a:cs typeface="Times New Roman"/>
            </a:endParaRPr>
          </a:p>
          <a:p>
            <a:pPr lvl="2">
              <a:spcAft>
                <a:spcPct val="20000"/>
              </a:spcAft>
              <a:buClr>
                <a:srgbClr val="FFFFFF"/>
              </a:buClr>
              <a:buFont typeface="Wingdings" pitchFamily="34" charset="0"/>
              <a:buChar char="§"/>
              <a:defRPr/>
            </a:pPr>
            <a:r>
              <a:rPr lang="en-US" sz="1600">
                <a:solidFill>
                  <a:srgbClr val="FFFFFF"/>
                </a:solidFill>
                <a:latin typeface="Times New Roman"/>
                <a:ea typeface="Outfit"/>
                <a:cs typeface="Times New Roman"/>
              </a:rPr>
              <a:t>Adverse events</a:t>
            </a:r>
            <a:endParaRPr lang="en-US" sz="1600">
              <a:solidFill>
                <a:srgbClr val="FFFFFF"/>
              </a:solidFill>
              <a:latin typeface="Times New Roman"/>
              <a:ea typeface="Outfit" pitchFamily="34" charset="-122"/>
              <a:cs typeface="Times New Roman"/>
            </a:endParaRPr>
          </a:p>
          <a:p>
            <a:pPr lvl="2">
              <a:spcAft>
                <a:spcPct val="20000"/>
              </a:spcAft>
              <a:buClr>
                <a:srgbClr val="FFFFFF"/>
              </a:buClr>
              <a:buFont typeface="Wingdings" pitchFamily="34" charset="0"/>
              <a:buChar char="§"/>
              <a:defRPr/>
            </a:pPr>
            <a:r>
              <a:rPr lang="en-US" sz="1600">
                <a:solidFill>
                  <a:srgbClr val="FFFFFF"/>
                </a:solidFill>
                <a:latin typeface="Times New Roman"/>
                <a:ea typeface="Outfit"/>
                <a:cs typeface="Times New Roman"/>
              </a:rPr>
              <a:t>Negative affective states</a:t>
            </a:r>
            <a:endParaRPr lang="en-US" sz="16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endParaRPr lang="en-US" sz="20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endParaRPr lang="en-US" sz="20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endParaRPr lang="en-US" sz="20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endParaRPr lang="en-US" sz="20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endParaRPr lang="en-US" sz="2000">
              <a:solidFill>
                <a:srgbClr val="FFFFFF"/>
              </a:solidFill>
              <a:latin typeface="Times New Roman"/>
              <a:ea typeface="Outfit" pitchFamily="34" charset="-122"/>
              <a:cs typeface="Times New Roman"/>
            </a:endParaRPr>
          </a:p>
          <a:p>
            <a:pPr lvl="1">
              <a:spcAft>
                <a:spcPct val="20000"/>
              </a:spcAft>
              <a:buClr>
                <a:srgbClr val="FFFFFF"/>
              </a:buClr>
              <a:buFont typeface="Courier New" pitchFamily="34" charset="0"/>
              <a:buChar char="o"/>
              <a:defRPr/>
            </a:pPr>
            <a:endParaRPr lang="en-US" sz="2000">
              <a:solidFill>
                <a:srgbClr val="FFFFFF"/>
              </a:solidFill>
              <a:latin typeface="Times New Roman"/>
              <a:ea typeface="Outfit" pitchFamily="34" charset="-122"/>
              <a:cs typeface="Times New Roman"/>
            </a:endParaRP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BF567CD0-32F5-29DA-AFEF-A14E58FE879A}"/>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39</a:t>
            </a:fld>
            <a:endParaRPr lang="en-US" altLang="en-US" sz="1000">
              <a:latin typeface="Myriad Pro" charset="0"/>
            </a:endParaRPr>
          </a:p>
        </p:txBody>
      </p:sp>
      <p:sp>
        <p:nvSpPr>
          <p:cNvPr id="6" name="Footer Placeholder 4">
            <a:extLst>
              <a:ext uri="{FF2B5EF4-FFF2-40B4-BE49-F238E27FC236}">
                <a16:creationId xmlns:a16="http://schemas.microsoft.com/office/drawing/2014/main" id="{1C1249AE-02C2-0415-9C78-2D1121A26C19}"/>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2" name="Picture 1" descr="A person stretching in bed&#10;&#10;Description automatically generated">
            <a:extLst>
              <a:ext uri="{FF2B5EF4-FFF2-40B4-BE49-F238E27FC236}">
                <a16:creationId xmlns:a16="http://schemas.microsoft.com/office/drawing/2014/main" id="{92D97226-46B3-D236-992B-48E72B542D5B}"/>
              </a:ext>
            </a:extLst>
          </p:cNvPr>
          <p:cNvPicPr>
            <a:picLocks noChangeAspect="1"/>
          </p:cNvPicPr>
          <p:nvPr/>
        </p:nvPicPr>
        <p:blipFill>
          <a:blip r:embed="rId3"/>
          <a:stretch>
            <a:fillRect/>
          </a:stretch>
        </p:blipFill>
        <p:spPr>
          <a:xfrm>
            <a:off x="6020949" y="3446009"/>
            <a:ext cx="4579229" cy="2415269"/>
          </a:xfrm>
          <a:prstGeom prst="rect">
            <a:avLst/>
          </a:prstGeom>
        </p:spPr>
      </p:pic>
    </p:spTree>
    <p:extLst>
      <p:ext uri="{BB962C8B-B14F-4D97-AF65-F5344CB8AC3E}">
        <p14:creationId xmlns:p14="http://schemas.microsoft.com/office/powerpoint/2010/main" val="20002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446212" y="2286000"/>
            <a:ext cx="855186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sz="3600">
                <a:latin typeface="Times New Roman"/>
                <a:ea typeface="MS PGothic"/>
                <a:cs typeface="Times New Roman"/>
              </a:rPr>
              <a:t>Overview:</a:t>
            </a:r>
          </a:p>
          <a:p>
            <a:pPr algn="ctr" eaLnBrk="1" hangingPunct="1"/>
            <a:r>
              <a:rPr lang="en-US" sz="3600">
                <a:latin typeface="Times New Roman"/>
                <a:ea typeface="MS PGothic"/>
                <a:cs typeface="Times New Roman"/>
              </a:rPr>
              <a:t>What is the Cortisol Awakening Response?</a:t>
            </a:r>
          </a:p>
        </p:txBody>
      </p:sp>
      <p:sp>
        <p:nvSpPr>
          <p:cNvPr id="3" name="Slide Number Placeholder 5"/>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a:t>
            </a:fld>
            <a:endParaRPr lang="en-US" altLang="en-US" sz="1000">
              <a:latin typeface="Myriad Pro" charset="0"/>
            </a:endParaRPr>
          </a:p>
        </p:txBody>
      </p:sp>
      <p:pic>
        <p:nvPicPr>
          <p:cNvPr id="5" name="Picture 4">
            <a:extLst>
              <a:ext uri="{FF2B5EF4-FFF2-40B4-BE49-F238E27FC236}">
                <a16:creationId xmlns:a16="http://schemas.microsoft.com/office/drawing/2014/main" id="{9F64B4D7-ECA1-685F-B86E-2489D7380723}"/>
              </a:ext>
            </a:extLst>
          </p:cNvPr>
          <p:cNvPicPr>
            <a:picLocks noChangeAspect="1"/>
          </p:cNvPicPr>
          <p:nvPr/>
        </p:nvPicPr>
        <p:blipFill>
          <a:blip r:embed="rId3"/>
          <a:stretch>
            <a:fillRect/>
          </a:stretch>
        </p:blipFill>
        <p:spPr>
          <a:xfrm>
            <a:off x="41229" y="6349269"/>
            <a:ext cx="1252584" cy="465873"/>
          </a:xfrm>
          <a:prstGeom prst="rect">
            <a:avLst/>
          </a:prstGeom>
        </p:spPr>
      </p:pic>
      <p:sp>
        <p:nvSpPr>
          <p:cNvPr id="7" name="Footer Placeholder 4">
            <a:extLst>
              <a:ext uri="{FF2B5EF4-FFF2-40B4-BE49-F238E27FC236}">
                <a16:creationId xmlns:a16="http://schemas.microsoft.com/office/drawing/2014/main" id="{FF8949B7-E911-1B1D-2C3B-61F3B5271D75}"/>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0" y="106581"/>
            <a:ext cx="62203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Common Factors Affecting the CAR</a:t>
            </a:r>
          </a:p>
        </p:txBody>
      </p:sp>
      <p:cxnSp>
        <p:nvCxnSpPr>
          <p:cNvPr id="11" name="Straight Connector 10"/>
          <p:cNvCxnSpPr>
            <a:cxnSpLocks noChangeShapeType="1"/>
          </p:cNvCxnSpPr>
          <p:nvPr/>
        </p:nvCxnSpPr>
        <p:spPr bwMode="auto">
          <a:xfrm>
            <a:off x="1979612" y="762000"/>
            <a:ext cx="8077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0" y="933237"/>
            <a:ext cx="9034462" cy="505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Chronic stress / psychological burnout</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Chronic pain / infection / inflammation</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Anticipated daily activities / workload</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Sleep deprivation / impaired sleep / sleep apnea</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Night-time darkness / melatonin levels</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Early morning and daytime light exposure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Waking time / chronotype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Traumatic brain injury </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Suppressive medications (steroids, opiates, Accutane, aspirin)</a:t>
            </a: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BF567CD0-32F5-29DA-AFEF-A14E58FE879A}"/>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40</a:t>
            </a:fld>
            <a:endParaRPr lang="en-US" altLang="en-US" sz="1000">
              <a:latin typeface="Myriad Pro" charset="0"/>
            </a:endParaRPr>
          </a:p>
        </p:txBody>
      </p:sp>
      <p:sp>
        <p:nvSpPr>
          <p:cNvPr id="6" name="Footer Placeholder 4">
            <a:extLst>
              <a:ext uri="{FF2B5EF4-FFF2-40B4-BE49-F238E27FC236}">
                <a16:creationId xmlns:a16="http://schemas.microsoft.com/office/drawing/2014/main" id="{1C1249AE-02C2-0415-9C78-2D1121A26C19}"/>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94073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Test Result Interpretation </a:t>
            </a:r>
          </a:p>
        </p:txBody>
      </p:sp>
      <p:pic>
        <p:nvPicPr>
          <p:cNvPr id="4" name="Picture 3">
            <a:extLst>
              <a:ext uri="{FF2B5EF4-FFF2-40B4-BE49-F238E27FC236}">
                <a16:creationId xmlns:a16="http://schemas.microsoft.com/office/drawing/2014/main" id="{855143C3-75E6-72FC-F28F-15F128155228}"/>
              </a:ext>
            </a:extLst>
          </p:cNvPr>
          <p:cNvPicPr>
            <a:picLocks noChangeAspect="1"/>
          </p:cNvPicPr>
          <p:nvPr/>
        </p:nvPicPr>
        <p:blipFill>
          <a:blip r:embed="rId3"/>
          <a:stretch>
            <a:fillRect/>
          </a:stretch>
        </p:blipFill>
        <p:spPr>
          <a:xfrm>
            <a:off x="41229" y="6349269"/>
            <a:ext cx="1252584" cy="465873"/>
          </a:xfrm>
          <a:prstGeom prst="rect">
            <a:avLst/>
          </a:prstGeom>
        </p:spPr>
      </p:pic>
      <p:sp>
        <p:nvSpPr>
          <p:cNvPr id="6" name="Slide Number Placeholder 5">
            <a:extLst>
              <a:ext uri="{FF2B5EF4-FFF2-40B4-BE49-F238E27FC236}">
                <a16:creationId xmlns:a16="http://schemas.microsoft.com/office/drawing/2014/main" id="{476E398B-4DCC-63B6-18DD-DD31473FB685}"/>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41</a:t>
            </a:fld>
            <a:endParaRPr lang="en-US" altLang="en-US" sz="1000">
              <a:latin typeface="Myriad Pro" charset="0"/>
            </a:endParaRPr>
          </a:p>
        </p:txBody>
      </p:sp>
      <p:sp>
        <p:nvSpPr>
          <p:cNvPr id="7" name="Footer Placeholder 4">
            <a:extLst>
              <a:ext uri="{FF2B5EF4-FFF2-40B4-BE49-F238E27FC236}">
                <a16:creationId xmlns:a16="http://schemas.microsoft.com/office/drawing/2014/main" id="{FCE68BAD-A85C-D1D1-496F-C76C78A8909A}"/>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14204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3412" y="101025"/>
            <a:ext cx="58097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Test Interpretation – Normal CAR</a:t>
            </a:r>
          </a:p>
        </p:txBody>
      </p:sp>
      <p:cxnSp>
        <p:nvCxnSpPr>
          <p:cNvPr id="11" name="Straight Connector 10"/>
          <p:cNvCxnSpPr>
            <a:cxnSpLocks noChangeShapeType="1"/>
          </p:cNvCxnSpPr>
          <p:nvPr/>
        </p:nvCxnSpPr>
        <p:spPr bwMode="auto">
          <a:xfrm>
            <a:off x="2055812" y="762000"/>
            <a:ext cx="67056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 name="Picture 2" descr="A screenshot of a graph&#10;&#10;Description automatically generated">
            <a:extLst>
              <a:ext uri="{FF2B5EF4-FFF2-40B4-BE49-F238E27FC236}">
                <a16:creationId xmlns:a16="http://schemas.microsoft.com/office/drawing/2014/main" id="{E2F04110-FD22-08BD-A168-3AE1101D1674}"/>
              </a:ext>
            </a:extLst>
          </p:cNvPr>
          <p:cNvPicPr>
            <a:picLocks noChangeAspect="1"/>
          </p:cNvPicPr>
          <p:nvPr/>
        </p:nvPicPr>
        <p:blipFill>
          <a:blip r:embed="rId3"/>
          <a:stretch>
            <a:fillRect/>
          </a:stretch>
        </p:blipFill>
        <p:spPr>
          <a:xfrm>
            <a:off x="2017639" y="939800"/>
            <a:ext cx="6778345" cy="5162548"/>
          </a:xfrm>
          <a:prstGeom prst="rect">
            <a:avLst/>
          </a:prstGeom>
        </p:spPr>
      </p:pic>
      <p:sp>
        <p:nvSpPr>
          <p:cNvPr id="4" name="Slide Number Placeholder 5">
            <a:extLst>
              <a:ext uri="{FF2B5EF4-FFF2-40B4-BE49-F238E27FC236}">
                <a16:creationId xmlns:a16="http://schemas.microsoft.com/office/drawing/2014/main" id="{33EB9545-7A5B-BC23-B61E-87FC67FB7C99}"/>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42</a:t>
            </a:fld>
            <a:endParaRPr lang="en-US" altLang="en-US" sz="1000">
              <a:latin typeface="Myriad Pro" charset="0"/>
            </a:endParaRPr>
          </a:p>
        </p:txBody>
      </p:sp>
      <p:sp>
        <p:nvSpPr>
          <p:cNvPr id="6" name="Footer Placeholder 4">
            <a:extLst>
              <a:ext uri="{FF2B5EF4-FFF2-40B4-BE49-F238E27FC236}">
                <a16:creationId xmlns:a16="http://schemas.microsoft.com/office/drawing/2014/main" id="{0BD882EC-A944-2C77-9EC5-0D1F210FF8A0}"/>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8921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3412" y="94675"/>
            <a:ext cx="5992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Test Interpretation – Elevated CAR</a:t>
            </a:r>
          </a:p>
        </p:txBody>
      </p:sp>
      <p:cxnSp>
        <p:nvCxnSpPr>
          <p:cNvPr id="11" name="Straight Connector 10"/>
          <p:cNvCxnSpPr>
            <a:cxnSpLocks noChangeShapeType="1"/>
          </p:cNvCxnSpPr>
          <p:nvPr/>
        </p:nvCxnSpPr>
        <p:spPr bwMode="auto">
          <a:xfrm flipV="1">
            <a:off x="2003429" y="762000"/>
            <a:ext cx="6604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 name="Picture 2" descr="A screenshot of a graph&#10;&#10;Description automatically generated">
            <a:extLst>
              <a:ext uri="{FF2B5EF4-FFF2-40B4-BE49-F238E27FC236}">
                <a16:creationId xmlns:a16="http://schemas.microsoft.com/office/drawing/2014/main" id="{2511052A-8868-0B00-2C97-E554A9CFF018}"/>
              </a:ext>
            </a:extLst>
          </p:cNvPr>
          <p:cNvPicPr>
            <a:picLocks noChangeAspect="1"/>
          </p:cNvPicPr>
          <p:nvPr/>
        </p:nvPicPr>
        <p:blipFill>
          <a:blip r:embed="rId3"/>
          <a:stretch>
            <a:fillRect/>
          </a:stretch>
        </p:blipFill>
        <p:spPr>
          <a:xfrm>
            <a:off x="2009945" y="960892"/>
            <a:ext cx="6732167" cy="5105168"/>
          </a:xfrm>
          <a:prstGeom prst="rect">
            <a:avLst/>
          </a:prstGeom>
        </p:spPr>
      </p:pic>
      <p:sp>
        <p:nvSpPr>
          <p:cNvPr id="4" name="Slide Number Placeholder 5">
            <a:extLst>
              <a:ext uri="{FF2B5EF4-FFF2-40B4-BE49-F238E27FC236}">
                <a16:creationId xmlns:a16="http://schemas.microsoft.com/office/drawing/2014/main" id="{B2C4701A-E5FA-BE5C-FD14-4F318D9A0C7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43</a:t>
            </a:fld>
            <a:endParaRPr lang="en-US" altLang="en-US" sz="1000">
              <a:latin typeface="Myriad Pro" charset="0"/>
            </a:endParaRPr>
          </a:p>
        </p:txBody>
      </p:sp>
      <p:sp>
        <p:nvSpPr>
          <p:cNvPr id="5" name="Footer Placeholder 4">
            <a:extLst>
              <a:ext uri="{FF2B5EF4-FFF2-40B4-BE49-F238E27FC236}">
                <a16:creationId xmlns:a16="http://schemas.microsoft.com/office/drawing/2014/main" id="{4EED785B-4387-DDEF-8084-3FB917302146}"/>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51956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p:cNvSpPr>
          <p:nvPr/>
        </p:nvSpPr>
        <p:spPr bwMode="auto">
          <a:xfrm>
            <a:off x="1936751" y="1044574"/>
            <a:ext cx="7067117"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eaLnBrk="1" hangingPunct="1">
              <a:spcAft>
                <a:spcPct val="20000"/>
              </a:spcAft>
              <a:buClr>
                <a:schemeClr val="tx1">
                  <a:lumMod val="75000"/>
                  <a:lumOff val="25000"/>
                </a:schemeClr>
              </a:buClr>
              <a:buNone/>
              <a:defRPr/>
            </a:pPr>
            <a:endParaRPr lang="en-US" sz="2400">
              <a:solidFill>
                <a:srgbClr val="000000"/>
              </a:solidFill>
              <a:latin typeface="+mn-lt"/>
              <a:ea typeface="Outfit" pitchFamily="34" charset="-122"/>
            </a:endParaRPr>
          </a:p>
        </p:txBody>
      </p:sp>
      <p:pic>
        <p:nvPicPr>
          <p:cNvPr id="3" name="Picture 2" descr="A screenshot of a graph&#10;&#10;Description automatically generated">
            <a:extLst>
              <a:ext uri="{FF2B5EF4-FFF2-40B4-BE49-F238E27FC236}">
                <a16:creationId xmlns:a16="http://schemas.microsoft.com/office/drawing/2014/main" id="{9222A2F6-6118-15C3-BB9A-4910D39F0CB0}"/>
              </a:ext>
            </a:extLst>
          </p:cNvPr>
          <p:cNvPicPr>
            <a:picLocks noChangeAspect="1"/>
          </p:cNvPicPr>
          <p:nvPr/>
        </p:nvPicPr>
        <p:blipFill>
          <a:blip r:embed="rId3"/>
          <a:stretch>
            <a:fillRect/>
          </a:stretch>
        </p:blipFill>
        <p:spPr>
          <a:xfrm>
            <a:off x="2005364" y="943720"/>
            <a:ext cx="6749364" cy="5191432"/>
          </a:xfrm>
          <a:prstGeom prst="rect">
            <a:avLst/>
          </a:prstGeom>
        </p:spPr>
      </p:pic>
      <p:sp>
        <p:nvSpPr>
          <p:cNvPr id="4" name="Slide Number Placeholder 5">
            <a:extLst>
              <a:ext uri="{FF2B5EF4-FFF2-40B4-BE49-F238E27FC236}">
                <a16:creationId xmlns:a16="http://schemas.microsoft.com/office/drawing/2014/main" id="{A217F7D1-FC69-FB6A-29C7-0D8D3EB19F7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44</a:t>
            </a:fld>
            <a:endParaRPr lang="en-US" altLang="en-US" sz="1000">
              <a:latin typeface="Myriad Pro" charset="0"/>
            </a:endParaRPr>
          </a:p>
        </p:txBody>
      </p:sp>
      <p:sp>
        <p:nvSpPr>
          <p:cNvPr id="5" name="Footer Placeholder 4">
            <a:extLst>
              <a:ext uri="{FF2B5EF4-FFF2-40B4-BE49-F238E27FC236}">
                <a16:creationId xmlns:a16="http://schemas.microsoft.com/office/drawing/2014/main" id="{F2C79F07-3F47-7686-1F99-15DE7BC977A7}"/>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
        <p:nvSpPr>
          <p:cNvPr id="6" name="Rectangle 9">
            <a:extLst>
              <a:ext uri="{FF2B5EF4-FFF2-40B4-BE49-F238E27FC236}">
                <a16:creationId xmlns:a16="http://schemas.microsoft.com/office/drawing/2014/main" id="{F79F66F1-3B4D-9B8D-0D44-FD86C60197D9}"/>
              </a:ext>
            </a:extLst>
          </p:cNvPr>
          <p:cNvSpPr>
            <a:spLocks noChangeArrowheads="1"/>
          </p:cNvSpPr>
          <p:nvPr/>
        </p:nvSpPr>
        <p:spPr bwMode="auto">
          <a:xfrm>
            <a:off x="1903412" y="94675"/>
            <a:ext cx="64702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a:ea typeface="MS PGothic"/>
                <a:cs typeface="Times New Roman"/>
              </a:rPr>
              <a:t>Test Interpretation – Elevated Cortisol</a:t>
            </a:r>
            <a:endParaRPr lang="en-US" altLang="en-US" sz="320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F1C1015C-4120-990D-7A3F-EB0CDD114A7D}"/>
              </a:ext>
            </a:extLst>
          </p:cNvPr>
          <p:cNvCxnSpPr>
            <a:cxnSpLocks noChangeShapeType="1"/>
          </p:cNvCxnSpPr>
          <p:nvPr/>
        </p:nvCxnSpPr>
        <p:spPr bwMode="auto">
          <a:xfrm flipV="1">
            <a:off x="2003429" y="762000"/>
            <a:ext cx="6604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0621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9763" y="102929"/>
            <a:ext cx="53080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Test Interpretation – Low CAR</a:t>
            </a:r>
          </a:p>
        </p:txBody>
      </p:sp>
      <p:cxnSp>
        <p:nvCxnSpPr>
          <p:cNvPr id="11" name="Straight Connector 10"/>
          <p:cNvCxnSpPr>
            <a:cxnSpLocks noChangeShapeType="1"/>
          </p:cNvCxnSpPr>
          <p:nvPr/>
        </p:nvCxnSpPr>
        <p:spPr bwMode="auto">
          <a:xfrm>
            <a:off x="2054634" y="762000"/>
            <a:ext cx="6706489"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1" y="1044574"/>
            <a:ext cx="7067117"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endParaRPr lang="en-US" sz="2400">
              <a:latin typeface="+mn-lt"/>
            </a:endParaRPr>
          </a:p>
        </p:txBody>
      </p:sp>
      <p:pic>
        <p:nvPicPr>
          <p:cNvPr id="3" name="Picture 2" descr="A screenshot of a graph&#10;&#10;Description automatically generated">
            <a:extLst>
              <a:ext uri="{FF2B5EF4-FFF2-40B4-BE49-F238E27FC236}">
                <a16:creationId xmlns:a16="http://schemas.microsoft.com/office/drawing/2014/main" id="{1EA4E081-2AE7-CB4C-580D-CFA82EF15164}"/>
              </a:ext>
            </a:extLst>
          </p:cNvPr>
          <p:cNvPicPr>
            <a:picLocks noChangeAspect="1"/>
          </p:cNvPicPr>
          <p:nvPr/>
        </p:nvPicPr>
        <p:blipFill>
          <a:blip r:embed="rId3"/>
          <a:stretch>
            <a:fillRect/>
          </a:stretch>
        </p:blipFill>
        <p:spPr>
          <a:xfrm>
            <a:off x="2054634" y="957287"/>
            <a:ext cx="6706489" cy="5041591"/>
          </a:xfrm>
          <a:prstGeom prst="rect">
            <a:avLst/>
          </a:prstGeom>
        </p:spPr>
      </p:pic>
      <p:sp>
        <p:nvSpPr>
          <p:cNvPr id="4" name="Slide Number Placeholder 5">
            <a:extLst>
              <a:ext uri="{FF2B5EF4-FFF2-40B4-BE49-F238E27FC236}">
                <a16:creationId xmlns:a16="http://schemas.microsoft.com/office/drawing/2014/main" id="{AEFDD45F-9191-DD57-2F35-EFC2FD056C2B}"/>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45</a:t>
            </a:fld>
            <a:endParaRPr lang="en-US" altLang="en-US" sz="1000">
              <a:latin typeface="Myriad Pro" charset="0"/>
            </a:endParaRPr>
          </a:p>
        </p:txBody>
      </p:sp>
      <p:sp>
        <p:nvSpPr>
          <p:cNvPr id="6" name="Footer Placeholder 4">
            <a:extLst>
              <a:ext uri="{FF2B5EF4-FFF2-40B4-BE49-F238E27FC236}">
                <a16:creationId xmlns:a16="http://schemas.microsoft.com/office/drawing/2014/main" id="{99900F54-11D7-8BE7-549B-384974D6F93F}"/>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91387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Treatment Considerations </a:t>
            </a:r>
          </a:p>
        </p:txBody>
      </p:sp>
      <p:pic>
        <p:nvPicPr>
          <p:cNvPr id="4" name="Picture 3">
            <a:extLst>
              <a:ext uri="{FF2B5EF4-FFF2-40B4-BE49-F238E27FC236}">
                <a16:creationId xmlns:a16="http://schemas.microsoft.com/office/drawing/2014/main" id="{6A6681BA-72F4-E7B7-B2F4-15884138EC76}"/>
              </a:ext>
            </a:extLst>
          </p:cNvPr>
          <p:cNvPicPr>
            <a:picLocks noChangeAspect="1"/>
          </p:cNvPicPr>
          <p:nvPr/>
        </p:nvPicPr>
        <p:blipFill>
          <a:blip r:embed="rId3"/>
          <a:stretch>
            <a:fillRect/>
          </a:stretch>
        </p:blipFill>
        <p:spPr>
          <a:xfrm>
            <a:off x="41229" y="6349269"/>
            <a:ext cx="1252584" cy="465873"/>
          </a:xfrm>
          <a:prstGeom prst="rect">
            <a:avLst/>
          </a:prstGeom>
        </p:spPr>
      </p:pic>
      <p:sp>
        <p:nvSpPr>
          <p:cNvPr id="6" name="Slide Number Placeholder 5">
            <a:extLst>
              <a:ext uri="{FF2B5EF4-FFF2-40B4-BE49-F238E27FC236}">
                <a16:creationId xmlns:a16="http://schemas.microsoft.com/office/drawing/2014/main" id="{EBA8C1E8-07BE-3063-1A3E-907B3CA7D0C4}"/>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46</a:t>
            </a:fld>
            <a:endParaRPr lang="en-US" altLang="en-US" sz="1000">
              <a:latin typeface="Myriad Pro" charset="0"/>
            </a:endParaRPr>
          </a:p>
        </p:txBody>
      </p:sp>
      <p:sp>
        <p:nvSpPr>
          <p:cNvPr id="7" name="Footer Placeholder 4">
            <a:extLst>
              <a:ext uri="{FF2B5EF4-FFF2-40B4-BE49-F238E27FC236}">
                <a16:creationId xmlns:a16="http://schemas.microsoft.com/office/drawing/2014/main" id="{9847DDE4-8FF8-6511-DA97-80C4D6C28180}"/>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9342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20952" y="243209"/>
            <a:ext cx="7090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Treatment Considerations for a Low CAR</a:t>
            </a:r>
          </a:p>
        </p:txBody>
      </p:sp>
      <p:cxnSp>
        <p:nvCxnSpPr>
          <p:cNvPr id="11" name="Straight Connector 10"/>
          <p:cNvCxnSpPr>
            <a:cxnSpLocks noChangeShapeType="1"/>
          </p:cNvCxnSpPr>
          <p:nvPr/>
        </p:nvCxnSpPr>
        <p:spPr bwMode="auto">
          <a:xfrm>
            <a:off x="1987099" y="904251"/>
            <a:ext cx="76962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0927" y="1042968"/>
            <a:ext cx="8653461"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Identify and treat the cause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Natural light / movement / exercise in the morning</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Sleep support / sleep hygiene</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Determinants of health / daily routine / medications</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Stress management</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Adrenal restoration – nutrient support, adaptogens, </a:t>
            </a:r>
            <a:r>
              <a:rPr lang="en-US" sz="2400" err="1">
                <a:latin typeface="Times New Roman" panose="02020603050405020304" pitchFamily="18" charset="0"/>
                <a:ea typeface="Outfit" pitchFamily="34" charset="-122"/>
                <a:cs typeface="Times New Roman" panose="02020603050405020304" pitchFamily="18" charset="0"/>
              </a:rPr>
              <a:t>glandulars</a:t>
            </a:r>
            <a:r>
              <a:rPr lang="en-US" sz="2400">
                <a:latin typeface="Times New Roman" panose="02020603050405020304" pitchFamily="18" charset="0"/>
                <a:ea typeface="Outfit" pitchFamily="34" charset="-122"/>
                <a:cs typeface="Times New Roman" panose="02020603050405020304" pitchFamily="18" charset="0"/>
              </a:rPr>
              <a:t>, precursor hormones</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Support brain health</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Support cellular energy production / mitochondria</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Outfit" pitchFamily="34" charset="-122"/>
                <a:cs typeface="Times New Roman" panose="02020603050405020304" pitchFamily="18" charset="0"/>
              </a:rPr>
              <a:t>Balance blood sugar</a:t>
            </a: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BFF1740D-2DAB-61A0-99A3-CA04D92FD0A6}"/>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47</a:t>
            </a:fld>
            <a:endParaRPr lang="en-US" altLang="en-US" sz="1000">
              <a:latin typeface="Myriad Pro" charset="0"/>
            </a:endParaRPr>
          </a:p>
        </p:txBody>
      </p:sp>
      <p:sp>
        <p:nvSpPr>
          <p:cNvPr id="5" name="Footer Placeholder 4">
            <a:extLst>
              <a:ext uri="{FF2B5EF4-FFF2-40B4-BE49-F238E27FC236}">
                <a16:creationId xmlns:a16="http://schemas.microsoft.com/office/drawing/2014/main" id="{F45D2411-CA42-2C79-9101-E182FB694E5B}"/>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03371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3412" y="243237"/>
            <a:ext cx="79800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solidFill>
                  <a:schemeClr val="bg2">
                    <a:lumMod val="10000"/>
                    <a:lumOff val="90000"/>
                  </a:schemeClr>
                </a:solidFill>
                <a:latin typeface="Times New Roman" panose="02020603050405020304" pitchFamily="18" charset="0"/>
                <a:cs typeface="Times New Roman" panose="02020603050405020304" pitchFamily="18" charset="0"/>
              </a:rPr>
              <a:t>Treatment Considerations for an Elevated CAR</a:t>
            </a:r>
          </a:p>
        </p:txBody>
      </p:sp>
      <p:cxnSp>
        <p:nvCxnSpPr>
          <p:cNvPr id="11" name="Straight Connector 10"/>
          <p:cNvCxnSpPr>
            <a:cxnSpLocks noChangeShapeType="1"/>
          </p:cNvCxnSpPr>
          <p:nvPr/>
        </p:nvCxnSpPr>
        <p:spPr bwMode="auto">
          <a:xfrm>
            <a:off x="1979612" y="906913"/>
            <a:ext cx="78486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1" y="1044574"/>
            <a:ext cx="7067117" cy="513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Identify and treat the cause</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Stress management / mindfulness training</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Mood and brain support</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Appropriate exercise</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Determinants of health / daily routine / stimulants</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Rest and relaxation</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Reduce inflammation</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Sleep support / calming nutrient support </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Adrenal restoration – nutrient support, adaptogens</a:t>
            </a:r>
          </a:p>
          <a:p>
            <a:pPr eaLnBrk="1" hangingPunct="1">
              <a:spcAft>
                <a:spcPct val="20000"/>
              </a:spcAft>
              <a:buClr>
                <a:schemeClr val="tx1">
                  <a:lumMod val="75000"/>
                  <a:lumOff val="25000"/>
                </a:schemeClr>
              </a:buClr>
              <a:defRPr/>
            </a:pPr>
            <a:r>
              <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rPr>
              <a:t>Balance blood sugar</a:t>
            </a: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C7223663-CB99-D884-9214-B4B9030F9FD3}"/>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48</a:t>
            </a:fld>
            <a:endParaRPr lang="en-US" altLang="en-US" sz="1000">
              <a:latin typeface="Myriad Pro" charset="0"/>
            </a:endParaRPr>
          </a:p>
        </p:txBody>
      </p:sp>
      <p:sp>
        <p:nvSpPr>
          <p:cNvPr id="5" name="Footer Placeholder 4">
            <a:extLst>
              <a:ext uri="{FF2B5EF4-FFF2-40B4-BE49-F238E27FC236}">
                <a16:creationId xmlns:a16="http://schemas.microsoft.com/office/drawing/2014/main" id="{20227EE2-F899-37EF-66AA-B2ED716D2FC0}"/>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422942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Patient Case Study</a:t>
            </a:r>
          </a:p>
        </p:txBody>
      </p:sp>
      <p:pic>
        <p:nvPicPr>
          <p:cNvPr id="4" name="Picture 3">
            <a:extLst>
              <a:ext uri="{FF2B5EF4-FFF2-40B4-BE49-F238E27FC236}">
                <a16:creationId xmlns:a16="http://schemas.microsoft.com/office/drawing/2014/main" id="{C8F3C11E-0B17-C081-9CF4-F24A49929D5B}"/>
              </a:ext>
            </a:extLst>
          </p:cNvPr>
          <p:cNvPicPr>
            <a:picLocks noChangeAspect="1"/>
          </p:cNvPicPr>
          <p:nvPr/>
        </p:nvPicPr>
        <p:blipFill>
          <a:blip r:embed="rId3"/>
          <a:stretch>
            <a:fillRect/>
          </a:stretch>
        </p:blipFill>
        <p:spPr>
          <a:xfrm>
            <a:off x="41229" y="6349269"/>
            <a:ext cx="1252584" cy="465873"/>
          </a:xfrm>
          <a:prstGeom prst="rect">
            <a:avLst/>
          </a:prstGeom>
        </p:spPr>
      </p:pic>
      <p:sp>
        <p:nvSpPr>
          <p:cNvPr id="6" name="Slide Number Placeholder 5">
            <a:extLst>
              <a:ext uri="{FF2B5EF4-FFF2-40B4-BE49-F238E27FC236}">
                <a16:creationId xmlns:a16="http://schemas.microsoft.com/office/drawing/2014/main" id="{EF278250-4A47-8208-DC9A-9857EFBEDB13}"/>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49</a:t>
            </a:fld>
            <a:endParaRPr lang="en-US" altLang="en-US" sz="1000">
              <a:latin typeface="Myriad Pro" charset="0"/>
            </a:endParaRPr>
          </a:p>
        </p:txBody>
      </p:sp>
      <p:sp>
        <p:nvSpPr>
          <p:cNvPr id="7" name="Footer Placeholder 4">
            <a:extLst>
              <a:ext uri="{FF2B5EF4-FFF2-40B4-BE49-F238E27FC236}">
                <a16:creationId xmlns:a16="http://schemas.microsoft.com/office/drawing/2014/main" id="{B2766CFB-20EF-293A-CF19-5A6A8728EE76}"/>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80647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1" y="140608"/>
            <a:ext cx="7289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Overview: Circadian Rhythm and the CAR</a:t>
            </a:r>
          </a:p>
        </p:txBody>
      </p:sp>
      <p:cxnSp>
        <p:nvCxnSpPr>
          <p:cNvPr id="11" name="Straight Connector 10"/>
          <p:cNvCxnSpPr>
            <a:cxnSpLocks noChangeShapeType="1"/>
          </p:cNvCxnSpPr>
          <p:nvPr/>
        </p:nvCxnSpPr>
        <p:spPr bwMode="auto">
          <a:xfrm>
            <a:off x="1979612" y="763362"/>
            <a:ext cx="7162800" cy="3550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Slide Number Placeholder 5">
            <a:extLst>
              <a:ext uri="{FF2B5EF4-FFF2-40B4-BE49-F238E27FC236}">
                <a16:creationId xmlns:a16="http://schemas.microsoft.com/office/drawing/2014/main" id="{FCC5AE24-FF11-4CE8-1357-AC6ED79A145D}"/>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a:t>
            </a:fld>
            <a:endParaRPr lang="en-US" altLang="en-US" sz="1000">
              <a:latin typeface="Myriad Pro" charset="0"/>
            </a:endParaRPr>
          </a:p>
        </p:txBody>
      </p:sp>
      <p:sp>
        <p:nvSpPr>
          <p:cNvPr id="6" name="Footer Placeholder 4">
            <a:extLst>
              <a:ext uri="{FF2B5EF4-FFF2-40B4-BE49-F238E27FC236}">
                <a16:creationId xmlns:a16="http://schemas.microsoft.com/office/drawing/2014/main" id="{9CEF16F8-30CE-5E4F-E437-375AAFE9A9DE}"/>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2" name="Picture 1" descr="A diagram of the sun and moon&#10;&#10;Description automatically generated">
            <a:extLst>
              <a:ext uri="{FF2B5EF4-FFF2-40B4-BE49-F238E27FC236}">
                <a16:creationId xmlns:a16="http://schemas.microsoft.com/office/drawing/2014/main" id="{EE5C5650-0595-67C0-2A6C-B2C0A2CEA469}"/>
              </a:ext>
            </a:extLst>
          </p:cNvPr>
          <p:cNvPicPr>
            <a:picLocks noChangeAspect="1"/>
          </p:cNvPicPr>
          <p:nvPr/>
        </p:nvPicPr>
        <p:blipFill>
          <a:blip r:embed="rId3"/>
          <a:stretch>
            <a:fillRect/>
          </a:stretch>
        </p:blipFill>
        <p:spPr>
          <a:xfrm>
            <a:off x="2498212" y="1077685"/>
            <a:ext cx="6130580" cy="5070021"/>
          </a:xfrm>
          <a:prstGeom prst="rect">
            <a:avLst/>
          </a:prstGeom>
        </p:spPr>
      </p:pic>
    </p:spTree>
    <p:extLst>
      <p:ext uri="{BB962C8B-B14F-4D97-AF65-F5344CB8AC3E}">
        <p14:creationId xmlns:p14="http://schemas.microsoft.com/office/powerpoint/2010/main" val="123350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36751" y="146810"/>
            <a:ext cx="567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Case Study – 38-year-old woman</a:t>
            </a:r>
          </a:p>
        </p:txBody>
      </p:sp>
      <p:cxnSp>
        <p:nvCxnSpPr>
          <p:cNvPr id="11" name="Straight Connector 10"/>
          <p:cNvCxnSpPr>
            <a:cxnSpLocks noChangeShapeType="1"/>
          </p:cNvCxnSpPr>
          <p:nvPr/>
        </p:nvCxnSpPr>
        <p:spPr bwMode="auto">
          <a:xfrm>
            <a:off x="2025451" y="762000"/>
            <a:ext cx="627876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6751" y="908204"/>
            <a:ext cx="7067117"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a:buNone/>
            </a:pPr>
            <a:r>
              <a:rPr lang="en-US">
                <a:latin typeface="Times New Roman" panose="02020603050405020304" pitchFamily="18" charset="0"/>
                <a:cs typeface="Times New Roman" panose="02020603050405020304" pitchFamily="18" charset="0"/>
              </a:rPr>
              <a:t>Difficulty getting up in the morning</a:t>
            </a:r>
          </a:p>
          <a:p>
            <a:pPr marL="0" indent="0">
              <a:buNone/>
            </a:pPr>
            <a:r>
              <a:rPr lang="en-US" sz="2400"/>
              <a:t>  </a:t>
            </a:r>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eaLnBrk="1" hangingPunct="1">
              <a:spcAft>
                <a:spcPct val="20000"/>
              </a:spcAft>
              <a:buClr>
                <a:schemeClr val="tx1">
                  <a:lumMod val="75000"/>
                  <a:lumOff val="25000"/>
                </a:schemeClr>
              </a:buClr>
              <a:buNone/>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latin typeface="+mn-lt"/>
            </a:endParaRPr>
          </a:p>
        </p:txBody>
      </p:sp>
      <p:pic>
        <p:nvPicPr>
          <p:cNvPr id="10" name="Picture 9" descr="A screenshot of a graph&#10;&#10;Description automatically generated">
            <a:extLst>
              <a:ext uri="{FF2B5EF4-FFF2-40B4-BE49-F238E27FC236}">
                <a16:creationId xmlns:a16="http://schemas.microsoft.com/office/drawing/2014/main" id="{72E03DF4-47CC-D8AF-31C3-DD290BF5FAF3}"/>
              </a:ext>
            </a:extLst>
          </p:cNvPr>
          <p:cNvPicPr>
            <a:picLocks noChangeAspect="1"/>
          </p:cNvPicPr>
          <p:nvPr/>
        </p:nvPicPr>
        <p:blipFill>
          <a:blip r:embed="rId3"/>
          <a:stretch>
            <a:fillRect/>
          </a:stretch>
        </p:blipFill>
        <p:spPr>
          <a:xfrm>
            <a:off x="2042686" y="1662234"/>
            <a:ext cx="5927529" cy="4498805"/>
          </a:xfrm>
          <a:prstGeom prst="rect">
            <a:avLst/>
          </a:prstGeom>
        </p:spPr>
      </p:pic>
      <p:sp>
        <p:nvSpPr>
          <p:cNvPr id="3" name="Slide Number Placeholder 5">
            <a:extLst>
              <a:ext uri="{FF2B5EF4-FFF2-40B4-BE49-F238E27FC236}">
                <a16:creationId xmlns:a16="http://schemas.microsoft.com/office/drawing/2014/main" id="{BA4C1001-2DAD-164B-21A0-2B23BF0694A0}"/>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50</a:t>
            </a:fld>
            <a:endParaRPr lang="en-US" altLang="en-US" sz="1000">
              <a:latin typeface="Myriad Pro" charset="0"/>
            </a:endParaRPr>
          </a:p>
        </p:txBody>
      </p:sp>
      <p:sp>
        <p:nvSpPr>
          <p:cNvPr id="5" name="Footer Placeholder 4">
            <a:extLst>
              <a:ext uri="{FF2B5EF4-FFF2-40B4-BE49-F238E27FC236}">
                <a16:creationId xmlns:a16="http://schemas.microsoft.com/office/drawing/2014/main" id="{403E0A4E-4CAC-ADBC-FCDA-524CA2863F75}"/>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37913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3413" y="196696"/>
            <a:ext cx="567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Case Study – 38-year-old woman</a:t>
            </a:r>
          </a:p>
        </p:txBody>
      </p:sp>
      <p:cxnSp>
        <p:nvCxnSpPr>
          <p:cNvPr id="11" name="Straight Connector 10"/>
          <p:cNvCxnSpPr>
            <a:cxnSpLocks noChangeShapeType="1"/>
          </p:cNvCxnSpPr>
          <p:nvPr/>
        </p:nvCxnSpPr>
        <p:spPr bwMode="auto">
          <a:xfrm>
            <a:off x="1979612" y="838200"/>
            <a:ext cx="6568455"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03413" y="946458"/>
            <a:ext cx="7276752"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a:buNone/>
            </a:pPr>
            <a:r>
              <a:rPr lang="en-US" sz="2400">
                <a:latin typeface="Times New Roman"/>
                <a:ea typeface="MS PGothic"/>
                <a:cs typeface="Times New Roman"/>
              </a:rPr>
              <a:t>This patient has a blunted Cortisol Awakening Response, which can be associated with:</a:t>
            </a:r>
          </a:p>
          <a:p>
            <a:pPr marL="0" indent="0">
              <a:buNone/>
            </a:pPr>
            <a:endParaRPr lang="en-US" sz="2400">
              <a:latin typeface="Times New Roman" panose="02020603050405020304" pitchFamily="18" charset="0"/>
              <a:cs typeface="Times New Roman" panose="02020603050405020304" pitchFamily="18" charset="0"/>
            </a:endParaRPr>
          </a:p>
          <a:p>
            <a:r>
              <a:rPr lang="en-US" sz="2400">
                <a:latin typeface="Times New Roman"/>
                <a:ea typeface="MS PGothic"/>
                <a:cs typeface="Times New Roman"/>
              </a:rPr>
              <a:t>Chronic stress</a:t>
            </a:r>
          </a:p>
          <a:p>
            <a:r>
              <a:rPr lang="en-US" sz="2400">
                <a:latin typeface="Times New Roman"/>
                <a:ea typeface="MS PGothic"/>
                <a:cs typeface="Times New Roman"/>
              </a:rPr>
              <a:t>Adrenal fatigue</a:t>
            </a:r>
          </a:p>
          <a:p>
            <a:r>
              <a:rPr lang="en-US" sz="2400">
                <a:latin typeface="Times New Roman"/>
                <a:ea typeface="MS PGothic"/>
                <a:cs typeface="Times New Roman"/>
              </a:rPr>
              <a:t>HPA axis dysfunction</a:t>
            </a:r>
          </a:p>
          <a:p>
            <a:r>
              <a:rPr lang="en-US" sz="2400">
                <a:latin typeface="Times New Roman"/>
                <a:ea typeface="MS PGothic"/>
                <a:cs typeface="Times New Roman"/>
              </a:rPr>
              <a:t>Depression</a:t>
            </a:r>
          </a:p>
          <a:p>
            <a:r>
              <a:rPr lang="en-US" sz="2400">
                <a:latin typeface="Times New Roman"/>
                <a:ea typeface="MS PGothic"/>
                <a:cs typeface="Times New Roman"/>
              </a:rPr>
              <a:t>Obesity</a:t>
            </a:r>
          </a:p>
          <a:p>
            <a:r>
              <a:rPr lang="en-US" sz="2400">
                <a:latin typeface="Times New Roman"/>
                <a:ea typeface="MS PGothic"/>
                <a:cs typeface="Times New Roman"/>
              </a:rPr>
              <a:t>Type 2 Diabetes</a:t>
            </a:r>
          </a:p>
          <a:p>
            <a:r>
              <a:rPr lang="en-US" sz="2400">
                <a:latin typeface="Times New Roman"/>
                <a:ea typeface="MS PGothic"/>
                <a:cs typeface="Times New Roman"/>
              </a:rPr>
              <a:t>Stress-related disorders, including burnout, PTSD, and chronic fatigue syndrome</a:t>
            </a:r>
          </a:p>
          <a:p>
            <a:endParaRPr lang="en-US" sz="2400">
              <a:solidFill>
                <a:schemeClr val="bg2">
                  <a:lumMod val="10000"/>
                  <a:lumOff val="90000"/>
                </a:schemeClr>
              </a:solidFill>
              <a:latin typeface="Times New Roman" panose="02020603050405020304" pitchFamily="18" charset="0"/>
              <a:cs typeface="Times New Roman" panose="02020603050405020304" pitchFamily="18" charset="0"/>
            </a:endParaRPr>
          </a:p>
          <a:p>
            <a:pPr marL="0" indent="0" eaLnBrk="1" hangingPunct="1">
              <a:spcAft>
                <a:spcPct val="20000"/>
              </a:spcAft>
              <a:buClr>
                <a:schemeClr val="tx1">
                  <a:lumMod val="75000"/>
                  <a:lumOff val="25000"/>
                </a:schemeClr>
              </a:buClr>
              <a:buNone/>
              <a:defRPr/>
            </a:pPr>
            <a:endParaRPr lang="en-US" sz="2400">
              <a:solidFill>
                <a:schemeClr val="bg2">
                  <a:lumMod val="10000"/>
                  <a:lumOff val="90000"/>
                </a:schemeClr>
              </a:solidFill>
              <a:latin typeface="Times New Roman" panose="02020603050405020304" pitchFamily="18" charset="0"/>
              <a:ea typeface="Outfit" pitchFamily="34" charset="-122"/>
              <a:cs typeface="Times New Roman" panose="02020603050405020304" pitchFamily="18" charset="0"/>
            </a:endParaRP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latin typeface="+mn-lt"/>
            </a:endParaRPr>
          </a:p>
        </p:txBody>
      </p:sp>
      <p:pic>
        <p:nvPicPr>
          <p:cNvPr id="2" name="Picture 1">
            <a:extLst>
              <a:ext uri="{FF2B5EF4-FFF2-40B4-BE49-F238E27FC236}">
                <a16:creationId xmlns:a16="http://schemas.microsoft.com/office/drawing/2014/main" id="{026B2442-C415-4F01-28E5-FE0E63E50ABB}"/>
              </a:ext>
            </a:extLst>
          </p:cNvPr>
          <p:cNvPicPr>
            <a:picLocks noChangeAspect="1"/>
          </p:cNvPicPr>
          <p:nvPr/>
        </p:nvPicPr>
        <p:blipFill>
          <a:blip r:embed="rId3"/>
          <a:stretch>
            <a:fillRect/>
          </a:stretch>
        </p:blipFill>
        <p:spPr>
          <a:xfrm>
            <a:off x="5152301" y="2309761"/>
            <a:ext cx="3395766" cy="2261812"/>
          </a:xfrm>
          <a:prstGeom prst="rect">
            <a:avLst/>
          </a:prstGeom>
        </p:spPr>
      </p:pic>
      <p:sp>
        <p:nvSpPr>
          <p:cNvPr id="4" name="Slide Number Placeholder 5">
            <a:extLst>
              <a:ext uri="{FF2B5EF4-FFF2-40B4-BE49-F238E27FC236}">
                <a16:creationId xmlns:a16="http://schemas.microsoft.com/office/drawing/2014/main" id="{8BCA6CEF-49B8-40C7-D012-99DA8AB5BCA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51</a:t>
            </a:fld>
            <a:endParaRPr lang="en-US" altLang="en-US" sz="1000">
              <a:latin typeface="Myriad Pro" charset="0"/>
            </a:endParaRPr>
          </a:p>
        </p:txBody>
      </p:sp>
      <p:sp>
        <p:nvSpPr>
          <p:cNvPr id="6" name="Footer Placeholder 4">
            <a:extLst>
              <a:ext uri="{FF2B5EF4-FFF2-40B4-BE49-F238E27FC236}">
                <a16:creationId xmlns:a16="http://schemas.microsoft.com/office/drawing/2014/main" id="{39C85BF1-2FC3-12C0-F025-5305CD562818}"/>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58362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27212" y="138286"/>
            <a:ext cx="567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Case Study – 38-year-old woman</a:t>
            </a:r>
          </a:p>
        </p:txBody>
      </p:sp>
      <p:cxnSp>
        <p:nvCxnSpPr>
          <p:cNvPr id="11" name="Straight Connector 10"/>
          <p:cNvCxnSpPr>
            <a:cxnSpLocks noChangeShapeType="1"/>
          </p:cNvCxnSpPr>
          <p:nvPr/>
        </p:nvCxnSpPr>
        <p:spPr bwMode="auto">
          <a:xfrm flipV="1">
            <a:off x="1936751" y="723061"/>
            <a:ext cx="7279821" cy="38939"/>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 name="Picture 2" descr="A screenshot of a computer&#10;&#10;Description automatically generated">
            <a:extLst>
              <a:ext uri="{FF2B5EF4-FFF2-40B4-BE49-F238E27FC236}">
                <a16:creationId xmlns:a16="http://schemas.microsoft.com/office/drawing/2014/main" id="{7CDA418F-B559-6B15-CDF1-7739824CC03E}"/>
              </a:ext>
            </a:extLst>
          </p:cNvPr>
          <p:cNvPicPr>
            <a:picLocks noChangeAspect="1"/>
          </p:cNvPicPr>
          <p:nvPr/>
        </p:nvPicPr>
        <p:blipFill>
          <a:blip r:embed="rId3"/>
          <a:stretch>
            <a:fillRect/>
          </a:stretch>
        </p:blipFill>
        <p:spPr>
          <a:xfrm>
            <a:off x="1985962" y="1230796"/>
            <a:ext cx="7230610" cy="3747605"/>
          </a:xfrm>
          <a:prstGeom prst="rect">
            <a:avLst/>
          </a:prstGeom>
        </p:spPr>
      </p:pic>
      <p:sp>
        <p:nvSpPr>
          <p:cNvPr id="4" name="Slide Number Placeholder 5">
            <a:extLst>
              <a:ext uri="{FF2B5EF4-FFF2-40B4-BE49-F238E27FC236}">
                <a16:creationId xmlns:a16="http://schemas.microsoft.com/office/drawing/2014/main" id="{8AB58E10-6741-B30F-8FE1-EEADD187C002}"/>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52</a:t>
            </a:fld>
            <a:endParaRPr lang="en-US" altLang="en-US" sz="1000">
              <a:latin typeface="Myriad Pro" charset="0"/>
            </a:endParaRPr>
          </a:p>
        </p:txBody>
      </p:sp>
      <p:sp>
        <p:nvSpPr>
          <p:cNvPr id="6" name="Footer Placeholder 4">
            <a:extLst>
              <a:ext uri="{FF2B5EF4-FFF2-40B4-BE49-F238E27FC236}">
                <a16:creationId xmlns:a16="http://schemas.microsoft.com/office/drawing/2014/main" id="{2B9F8363-3FFA-7ACB-F5BA-2FF8D286E452}"/>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69596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27212" y="134693"/>
            <a:ext cx="567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Case Study – 38-year-old woman</a:t>
            </a:r>
          </a:p>
        </p:txBody>
      </p:sp>
      <p:cxnSp>
        <p:nvCxnSpPr>
          <p:cNvPr id="11" name="Straight Connector 10"/>
          <p:cNvCxnSpPr>
            <a:cxnSpLocks noChangeShapeType="1"/>
          </p:cNvCxnSpPr>
          <p:nvPr/>
        </p:nvCxnSpPr>
        <p:spPr bwMode="auto">
          <a:xfrm>
            <a:off x="1916112" y="762000"/>
            <a:ext cx="73787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 name="Picture 2" descr="A screenshot of a computer&#10;&#10;Description automatically generated">
            <a:extLst>
              <a:ext uri="{FF2B5EF4-FFF2-40B4-BE49-F238E27FC236}">
                <a16:creationId xmlns:a16="http://schemas.microsoft.com/office/drawing/2014/main" id="{9C6577EB-D863-5861-0072-F141E686EDA7}"/>
              </a:ext>
            </a:extLst>
          </p:cNvPr>
          <p:cNvPicPr>
            <a:picLocks noChangeAspect="1"/>
          </p:cNvPicPr>
          <p:nvPr/>
        </p:nvPicPr>
        <p:blipFill>
          <a:blip r:embed="rId3"/>
          <a:stretch>
            <a:fillRect/>
          </a:stretch>
        </p:blipFill>
        <p:spPr>
          <a:xfrm>
            <a:off x="1958966" y="1260390"/>
            <a:ext cx="7286300" cy="3375110"/>
          </a:xfrm>
          <a:prstGeom prst="rect">
            <a:avLst/>
          </a:prstGeom>
        </p:spPr>
      </p:pic>
      <p:sp>
        <p:nvSpPr>
          <p:cNvPr id="4" name="Slide Number Placeholder 5">
            <a:extLst>
              <a:ext uri="{FF2B5EF4-FFF2-40B4-BE49-F238E27FC236}">
                <a16:creationId xmlns:a16="http://schemas.microsoft.com/office/drawing/2014/main" id="{952883A9-421B-4A17-C35C-2223A6E3C41F}"/>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53</a:t>
            </a:fld>
            <a:endParaRPr lang="en-US" altLang="en-US" sz="1000">
              <a:latin typeface="Myriad Pro" charset="0"/>
            </a:endParaRPr>
          </a:p>
        </p:txBody>
      </p:sp>
      <p:sp>
        <p:nvSpPr>
          <p:cNvPr id="6" name="Footer Placeholder 4">
            <a:extLst>
              <a:ext uri="{FF2B5EF4-FFF2-40B4-BE49-F238E27FC236}">
                <a16:creationId xmlns:a16="http://schemas.microsoft.com/office/drawing/2014/main" id="{A6D5985B-9A8A-4389-C524-4E4B283DD0A6}"/>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99568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A912A718-3103-BCF7-3E76-D069A7D4EDEB}"/>
              </a:ext>
            </a:extLst>
          </p:cNvPr>
          <p:cNvPicPr>
            <a:picLocks noChangeAspect="1"/>
          </p:cNvPicPr>
          <p:nvPr/>
        </p:nvPicPr>
        <p:blipFill>
          <a:blip r:embed="rId3"/>
          <a:stretch>
            <a:fillRect/>
          </a:stretch>
        </p:blipFill>
        <p:spPr>
          <a:xfrm>
            <a:off x="2095702" y="1326926"/>
            <a:ext cx="6981742" cy="3256410"/>
          </a:xfrm>
          <a:prstGeom prst="rect">
            <a:avLst/>
          </a:prstGeom>
        </p:spPr>
      </p:pic>
      <p:sp>
        <p:nvSpPr>
          <p:cNvPr id="4" name="Slide Number Placeholder 5">
            <a:extLst>
              <a:ext uri="{FF2B5EF4-FFF2-40B4-BE49-F238E27FC236}">
                <a16:creationId xmlns:a16="http://schemas.microsoft.com/office/drawing/2014/main" id="{FE2A99B2-9429-4D2A-7156-0DFEA9C3C3C2}"/>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54</a:t>
            </a:fld>
            <a:endParaRPr lang="en-US" altLang="en-US" sz="1000">
              <a:latin typeface="Myriad Pro" charset="0"/>
            </a:endParaRPr>
          </a:p>
        </p:txBody>
      </p:sp>
      <p:sp>
        <p:nvSpPr>
          <p:cNvPr id="6" name="Footer Placeholder 4">
            <a:extLst>
              <a:ext uri="{FF2B5EF4-FFF2-40B4-BE49-F238E27FC236}">
                <a16:creationId xmlns:a16="http://schemas.microsoft.com/office/drawing/2014/main" id="{E0FDEDB5-0B0E-A454-CEFE-8BE90360661E}"/>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
        <p:nvSpPr>
          <p:cNvPr id="5" name="Rectangle 9">
            <a:extLst>
              <a:ext uri="{FF2B5EF4-FFF2-40B4-BE49-F238E27FC236}">
                <a16:creationId xmlns:a16="http://schemas.microsoft.com/office/drawing/2014/main" id="{AA8D3BC2-80A6-6337-6AC2-7FE42CAC4E2F}"/>
              </a:ext>
            </a:extLst>
          </p:cNvPr>
          <p:cNvSpPr>
            <a:spLocks noChangeArrowheads="1"/>
          </p:cNvSpPr>
          <p:nvPr/>
        </p:nvSpPr>
        <p:spPr bwMode="auto">
          <a:xfrm>
            <a:off x="1827212" y="134693"/>
            <a:ext cx="567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Case Study – 38-year-old woman</a:t>
            </a:r>
          </a:p>
        </p:txBody>
      </p:sp>
      <p:cxnSp>
        <p:nvCxnSpPr>
          <p:cNvPr id="8" name="Straight Connector 7">
            <a:extLst>
              <a:ext uri="{FF2B5EF4-FFF2-40B4-BE49-F238E27FC236}">
                <a16:creationId xmlns:a16="http://schemas.microsoft.com/office/drawing/2014/main" id="{52E55093-CEF1-36AB-027A-F3B95AC8AE44}"/>
              </a:ext>
            </a:extLst>
          </p:cNvPr>
          <p:cNvCxnSpPr>
            <a:cxnSpLocks noChangeShapeType="1"/>
          </p:cNvCxnSpPr>
          <p:nvPr/>
        </p:nvCxnSpPr>
        <p:spPr bwMode="auto">
          <a:xfrm>
            <a:off x="1916112" y="762000"/>
            <a:ext cx="73787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7750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7D0C6A28-1134-2082-81EA-C2CF0EA1AC4D}"/>
              </a:ext>
            </a:extLst>
          </p:cNvPr>
          <p:cNvPicPr>
            <a:picLocks noChangeAspect="1"/>
          </p:cNvPicPr>
          <p:nvPr/>
        </p:nvPicPr>
        <p:blipFill>
          <a:blip r:embed="rId3"/>
          <a:stretch>
            <a:fillRect/>
          </a:stretch>
        </p:blipFill>
        <p:spPr>
          <a:xfrm>
            <a:off x="2049463" y="1374616"/>
            <a:ext cx="7111415" cy="3271993"/>
          </a:xfrm>
          <a:prstGeom prst="rect">
            <a:avLst/>
          </a:prstGeom>
        </p:spPr>
      </p:pic>
      <p:sp>
        <p:nvSpPr>
          <p:cNvPr id="4" name="Slide Number Placeholder 5">
            <a:extLst>
              <a:ext uri="{FF2B5EF4-FFF2-40B4-BE49-F238E27FC236}">
                <a16:creationId xmlns:a16="http://schemas.microsoft.com/office/drawing/2014/main" id="{ED7D9878-1B9C-523E-E64F-BC280E6F0443}"/>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55</a:t>
            </a:fld>
            <a:endParaRPr lang="en-US" altLang="en-US" sz="1000">
              <a:latin typeface="Myriad Pro" charset="0"/>
            </a:endParaRPr>
          </a:p>
        </p:txBody>
      </p:sp>
      <p:sp>
        <p:nvSpPr>
          <p:cNvPr id="6" name="Footer Placeholder 4">
            <a:extLst>
              <a:ext uri="{FF2B5EF4-FFF2-40B4-BE49-F238E27FC236}">
                <a16:creationId xmlns:a16="http://schemas.microsoft.com/office/drawing/2014/main" id="{06990A7C-4FCA-8044-041C-E19AFAD94368}"/>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
        <p:nvSpPr>
          <p:cNvPr id="5" name="Rectangle 9">
            <a:extLst>
              <a:ext uri="{FF2B5EF4-FFF2-40B4-BE49-F238E27FC236}">
                <a16:creationId xmlns:a16="http://schemas.microsoft.com/office/drawing/2014/main" id="{FADF8884-7217-246A-C6E6-DEC5834AB93E}"/>
              </a:ext>
            </a:extLst>
          </p:cNvPr>
          <p:cNvSpPr>
            <a:spLocks noChangeArrowheads="1"/>
          </p:cNvSpPr>
          <p:nvPr/>
        </p:nvSpPr>
        <p:spPr bwMode="auto">
          <a:xfrm>
            <a:off x="1827212" y="134693"/>
            <a:ext cx="567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Case Study – 38-year-old woman</a:t>
            </a:r>
          </a:p>
        </p:txBody>
      </p:sp>
      <p:cxnSp>
        <p:nvCxnSpPr>
          <p:cNvPr id="8" name="Straight Connector 7">
            <a:extLst>
              <a:ext uri="{FF2B5EF4-FFF2-40B4-BE49-F238E27FC236}">
                <a16:creationId xmlns:a16="http://schemas.microsoft.com/office/drawing/2014/main" id="{E9BB7E95-D7A6-EDDF-F6F6-AF90B62CD480}"/>
              </a:ext>
            </a:extLst>
          </p:cNvPr>
          <p:cNvCxnSpPr>
            <a:cxnSpLocks noChangeShapeType="1"/>
          </p:cNvCxnSpPr>
          <p:nvPr/>
        </p:nvCxnSpPr>
        <p:spPr bwMode="auto">
          <a:xfrm>
            <a:off x="1916112" y="762000"/>
            <a:ext cx="73787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4953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827212" y="177225"/>
            <a:ext cx="5671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Case Study – 38-year-old woman</a:t>
            </a:r>
          </a:p>
        </p:txBody>
      </p:sp>
      <p:cxnSp>
        <p:nvCxnSpPr>
          <p:cNvPr id="11" name="Straight Connector 10"/>
          <p:cNvCxnSpPr>
            <a:cxnSpLocks noChangeShapeType="1"/>
          </p:cNvCxnSpPr>
          <p:nvPr/>
        </p:nvCxnSpPr>
        <p:spPr bwMode="auto">
          <a:xfrm>
            <a:off x="1936751" y="762000"/>
            <a:ext cx="6824661"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827427" y="908204"/>
            <a:ext cx="7433979"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a:buNone/>
            </a:pPr>
            <a:r>
              <a:rPr lang="en-US" sz="2400">
                <a:latin typeface="Times New Roman"/>
                <a:ea typeface="MS PGothic"/>
                <a:cs typeface="Times New Roman"/>
              </a:rPr>
              <a:t>To support this patient’s health:</a:t>
            </a:r>
          </a:p>
          <a:p>
            <a:pPr marL="0" indent="0">
              <a:buNone/>
            </a:pPr>
            <a:endParaRPr lang="en-US" sz="1200">
              <a:latin typeface="Times New Roman" panose="02020603050405020304" pitchFamily="18" charset="0"/>
              <a:cs typeface="Times New Roman" panose="02020603050405020304" pitchFamily="18" charset="0"/>
            </a:endParaRPr>
          </a:p>
          <a:p>
            <a:r>
              <a:rPr lang="en-US" sz="2400">
                <a:latin typeface="Times New Roman"/>
                <a:ea typeface="MS PGothic"/>
                <a:cs typeface="Times New Roman"/>
              </a:rPr>
              <a:t>Reduce inflammation</a:t>
            </a:r>
          </a:p>
          <a:p>
            <a:r>
              <a:rPr lang="en-US" sz="2400">
                <a:latin typeface="Times New Roman"/>
                <a:ea typeface="MS PGothic"/>
                <a:cs typeface="Times New Roman"/>
              </a:rPr>
              <a:t>Balance blood sugar; improve insulin sensitivity</a:t>
            </a:r>
          </a:p>
          <a:p>
            <a:r>
              <a:rPr lang="en-US" sz="2400">
                <a:latin typeface="Times New Roman"/>
                <a:ea typeface="MS PGothic"/>
                <a:cs typeface="Times New Roman"/>
              </a:rPr>
              <a:t>Manage chronic stress / stress-related disorders</a:t>
            </a:r>
          </a:p>
          <a:p>
            <a:r>
              <a:rPr lang="en-US" sz="2400">
                <a:latin typeface="Times New Roman"/>
                <a:ea typeface="MS PGothic"/>
                <a:cs typeface="Times New Roman"/>
              </a:rPr>
              <a:t>Optimize the patient’s circadian rhythm with regular routines, such as consistent bedtime, time of waking, exercise timing, and meal times</a:t>
            </a:r>
          </a:p>
          <a:p>
            <a:r>
              <a:rPr lang="en-US" sz="2400">
                <a:latin typeface="Times New Roman"/>
                <a:ea typeface="MS PGothic"/>
                <a:cs typeface="Times New Roman"/>
              </a:rPr>
              <a:t>Support optimal sleep hygiene, including avoiding bright light at night and increasing exposure to sunshine upon waking and during the day</a:t>
            </a:r>
          </a:p>
          <a:p>
            <a:r>
              <a:rPr lang="en-US" sz="2400">
                <a:latin typeface="Times New Roman"/>
                <a:ea typeface="MS PGothic"/>
                <a:cs typeface="Times New Roman"/>
              </a:rPr>
              <a:t>Modulate the HPA axis with adaptogens (e.g., Ashwagandha) and other Adrenal Support</a:t>
            </a:r>
          </a:p>
          <a:p>
            <a:pPr marL="0" indent="0">
              <a:buNone/>
            </a:pPr>
            <a:endParaRPr lang="en-US" sz="2400"/>
          </a:p>
          <a:p>
            <a:pPr marL="0" indent="0" eaLnBrk="1" hangingPunct="1">
              <a:spcAft>
                <a:spcPct val="20000"/>
              </a:spcAft>
              <a:buClr>
                <a:schemeClr val="tx1">
                  <a:lumMod val="75000"/>
                  <a:lumOff val="25000"/>
                </a:schemeClr>
              </a:buClr>
              <a:buNone/>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solidFill>
                <a:srgbClr val="000000"/>
              </a:solidFill>
              <a:latin typeface="+mn-lt"/>
              <a:ea typeface="Outfit" pitchFamily="34" charset="-122"/>
            </a:endParaRP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7604A060-8F6B-8807-03D2-53AEB8E5FD9B}"/>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56</a:t>
            </a:fld>
            <a:endParaRPr lang="en-US" altLang="en-US" sz="1000">
              <a:latin typeface="Myriad Pro" charset="0"/>
            </a:endParaRPr>
          </a:p>
        </p:txBody>
      </p:sp>
      <p:sp>
        <p:nvSpPr>
          <p:cNvPr id="5" name="Footer Placeholder 4">
            <a:extLst>
              <a:ext uri="{FF2B5EF4-FFF2-40B4-BE49-F238E27FC236}">
                <a16:creationId xmlns:a16="http://schemas.microsoft.com/office/drawing/2014/main" id="{97F1C128-4758-518D-57F5-A59E9C2A905E}"/>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50116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txBox="1">
            <a:spLocks/>
          </p:cNvSpPr>
          <p:nvPr/>
        </p:nvSpPr>
        <p:spPr bwMode="auto">
          <a:xfrm>
            <a:off x="1844675" y="2549526"/>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sz="3600">
                <a:latin typeface="Times New Roman" panose="02020603050405020304" pitchFamily="18" charset="0"/>
                <a:cs typeface="Times New Roman" panose="02020603050405020304" pitchFamily="18" charset="0"/>
              </a:rPr>
              <a:t>Resources </a:t>
            </a:r>
          </a:p>
        </p:txBody>
      </p:sp>
      <p:pic>
        <p:nvPicPr>
          <p:cNvPr id="4" name="Picture 3">
            <a:extLst>
              <a:ext uri="{FF2B5EF4-FFF2-40B4-BE49-F238E27FC236}">
                <a16:creationId xmlns:a16="http://schemas.microsoft.com/office/drawing/2014/main" id="{2C38819A-A72B-DEDE-682B-D83407341B3E}"/>
              </a:ext>
            </a:extLst>
          </p:cNvPr>
          <p:cNvPicPr>
            <a:picLocks noChangeAspect="1"/>
          </p:cNvPicPr>
          <p:nvPr/>
        </p:nvPicPr>
        <p:blipFill>
          <a:blip r:embed="rId3"/>
          <a:stretch>
            <a:fillRect/>
          </a:stretch>
        </p:blipFill>
        <p:spPr>
          <a:xfrm>
            <a:off x="41229" y="6349269"/>
            <a:ext cx="1252584" cy="465873"/>
          </a:xfrm>
          <a:prstGeom prst="rect">
            <a:avLst/>
          </a:prstGeom>
        </p:spPr>
      </p:pic>
      <p:sp>
        <p:nvSpPr>
          <p:cNvPr id="6" name="Slide Number Placeholder 5">
            <a:extLst>
              <a:ext uri="{FF2B5EF4-FFF2-40B4-BE49-F238E27FC236}">
                <a16:creationId xmlns:a16="http://schemas.microsoft.com/office/drawing/2014/main" id="{9AD55D4B-6DA4-B3A6-7148-D3D9B893803D}"/>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57</a:t>
            </a:fld>
            <a:endParaRPr lang="en-US" altLang="en-US" sz="1000">
              <a:latin typeface="Myriad Pro" charset="0"/>
            </a:endParaRPr>
          </a:p>
        </p:txBody>
      </p:sp>
      <p:sp>
        <p:nvSpPr>
          <p:cNvPr id="7" name="Footer Placeholder 4">
            <a:extLst>
              <a:ext uri="{FF2B5EF4-FFF2-40B4-BE49-F238E27FC236}">
                <a16:creationId xmlns:a16="http://schemas.microsoft.com/office/drawing/2014/main" id="{8E055590-E62D-9B60-CE4F-A799EE4D5529}"/>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30152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54213" y="170875"/>
            <a:ext cx="42571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solidFill>
                  <a:schemeClr val="bg2">
                    <a:lumMod val="10000"/>
                    <a:lumOff val="90000"/>
                  </a:schemeClr>
                </a:solidFill>
                <a:latin typeface="Times New Roman" panose="02020603050405020304" pitchFamily="18" charset="0"/>
                <a:cs typeface="Times New Roman" panose="02020603050405020304" pitchFamily="18" charset="0"/>
              </a:rPr>
              <a:t>Resource Guides (PDF)</a:t>
            </a:r>
          </a:p>
        </p:txBody>
      </p:sp>
      <p:cxnSp>
        <p:nvCxnSpPr>
          <p:cNvPr id="11" name="Straight Connector 10"/>
          <p:cNvCxnSpPr>
            <a:cxnSpLocks noChangeShapeType="1"/>
          </p:cNvCxnSpPr>
          <p:nvPr/>
        </p:nvCxnSpPr>
        <p:spPr bwMode="auto">
          <a:xfrm flipV="1">
            <a:off x="2055812" y="762000"/>
            <a:ext cx="6604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08" name="Slide Number Placeholder 5"/>
          <p:cNvSpPr txBox="1">
            <a:spLocks noGrp="1"/>
          </p:cNvSpPr>
          <p:nvPr/>
        </p:nvSpPr>
        <p:spPr bwMode="auto">
          <a:xfrm>
            <a:off x="10077450" y="6588125"/>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endParaRPr lang="en-US" altLang="en-US" sz="1000">
              <a:latin typeface="Myriad Pro" charset="0"/>
            </a:endParaRPr>
          </a:p>
        </p:txBody>
      </p:sp>
      <p:sp>
        <p:nvSpPr>
          <p:cNvPr id="7" name="Content Placeholder 2"/>
          <p:cNvSpPr>
            <a:spLocks/>
          </p:cNvSpPr>
          <p:nvPr/>
        </p:nvSpPr>
        <p:spPr bwMode="auto">
          <a:xfrm>
            <a:off x="1954213" y="990600"/>
            <a:ext cx="7766935" cy="460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a:lnSpc>
                <a:spcPct val="107000"/>
              </a:lnSpc>
              <a:spcBef>
                <a:spcPts val="0"/>
              </a:spcBef>
              <a:spcAft>
                <a:spcPts val="1800"/>
              </a:spcAft>
              <a:buFont typeface="Wingdings" panose="05000000000000000000" pitchFamily="2" charset="2"/>
              <a:buChar char=""/>
            </a:pPr>
            <a:r>
              <a:rPr lang="en-US" sz="2400">
                <a:latin typeface="Times New Roman"/>
                <a:ea typeface="Calibri" panose="020F0502020204030204" pitchFamily="34" charset="0"/>
                <a:cs typeface="Times New Roman"/>
              </a:rPr>
              <a:t>An Introduction to the Cortisol Awakening Response Test –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2024</a:t>
            </a:r>
          </a:p>
          <a:p>
            <a:pPr>
              <a:lnSpc>
                <a:spcPct val="107000"/>
              </a:lnSpc>
              <a:spcBef>
                <a:spcPts val="0"/>
              </a:spcBef>
              <a:spcAft>
                <a:spcPts val="1800"/>
              </a:spcAft>
              <a:buFont typeface="Wingdings" panose="05000000000000000000" pitchFamily="2" charset="2"/>
              <a:buChar char=""/>
            </a:pPr>
            <a:r>
              <a:rPr lang="en-US" sz="2400">
                <a:latin typeface="Times New Roman"/>
                <a:ea typeface="Calibri" panose="020F0502020204030204" pitchFamily="34" charset="0"/>
                <a:cs typeface="Times New Roman"/>
              </a:rPr>
              <a:t>Health Concerns Associated with an Abnormal Cortisol Awakening Response –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2024 </a:t>
            </a:r>
          </a:p>
          <a:p>
            <a:pPr>
              <a:lnSpc>
                <a:spcPct val="107000"/>
              </a:lnSpc>
              <a:spcBef>
                <a:spcPts val="0"/>
              </a:spcBef>
              <a:spcAft>
                <a:spcPts val="1800"/>
              </a:spcAft>
              <a:buFont typeface="Wingdings" panose="05000000000000000000" pitchFamily="2" charset="2"/>
              <a:buChar char=""/>
            </a:pPr>
            <a:r>
              <a:rPr lang="en-US" sz="2400">
                <a:latin typeface="Times New Roman"/>
                <a:ea typeface="Calibri" panose="020F0502020204030204" pitchFamily="34" charset="0"/>
                <a:cs typeface="Times New Roman"/>
              </a:rPr>
              <a:t>Factors That May Affect the Cortisol Awakening Response –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2024 </a:t>
            </a:r>
          </a:p>
          <a:p>
            <a:pPr>
              <a:lnSpc>
                <a:spcPct val="107000"/>
              </a:lnSpc>
              <a:spcBef>
                <a:spcPts val="0"/>
              </a:spcBef>
              <a:spcAft>
                <a:spcPts val="1800"/>
              </a:spcAft>
              <a:buFont typeface="Wingdings" panose="05000000000000000000" pitchFamily="2" charset="2"/>
              <a:buChar char=""/>
            </a:pPr>
            <a:r>
              <a:rPr lang="en-US" sz="2400">
                <a:latin typeface="Times New Roman"/>
                <a:ea typeface="Calibri" panose="020F0502020204030204" pitchFamily="34" charset="0"/>
                <a:cs typeface="Times New Roman"/>
              </a:rPr>
              <a:t>Treatment Considerations to Optimize the Cortisol Awakening Response –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2024 </a:t>
            </a:r>
          </a:p>
          <a:p>
            <a:pPr marL="0" indent="0" eaLnBrk="1" hangingPunct="1">
              <a:spcAft>
                <a:spcPct val="20000"/>
              </a:spcAft>
              <a:buClr>
                <a:schemeClr val="tx1">
                  <a:lumMod val="75000"/>
                  <a:lumOff val="25000"/>
                </a:schemeClr>
              </a:buClr>
              <a:buNone/>
              <a:defRPr/>
            </a:pPr>
            <a:endParaRPr lang="en-US" sz="2400">
              <a:latin typeface="+mn-lt"/>
            </a:endParaRPr>
          </a:p>
        </p:txBody>
      </p:sp>
      <p:sp>
        <p:nvSpPr>
          <p:cNvPr id="3" name="Slide Number Placeholder 5">
            <a:extLst>
              <a:ext uri="{FF2B5EF4-FFF2-40B4-BE49-F238E27FC236}">
                <a16:creationId xmlns:a16="http://schemas.microsoft.com/office/drawing/2014/main" id="{9411773D-4AD0-C49B-BD70-4C6CA119AB22}"/>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58</a:t>
            </a:fld>
            <a:endParaRPr lang="en-US" altLang="en-US" sz="1000">
              <a:latin typeface="Myriad Pro" charset="0"/>
            </a:endParaRPr>
          </a:p>
        </p:txBody>
      </p:sp>
      <p:sp>
        <p:nvSpPr>
          <p:cNvPr id="4" name="Footer Placeholder 4">
            <a:extLst>
              <a:ext uri="{FF2B5EF4-FFF2-40B4-BE49-F238E27FC236}">
                <a16:creationId xmlns:a16="http://schemas.microsoft.com/office/drawing/2014/main" id="{5D967693-F3B2-2A4D-EE96-40E352D985DB}"/>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19111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647447" y="253425"/>
            <a:ext cx="30939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Resource Articles</a:t>
            </a:r>
          </a:p>
        </p:txBody>
      </p:sp>
      <p:cxnSp>
        <p:nvCxnSpPr>
          <p:cNvPr id="11" name="Straight Connector 10"/>
          <p:cNvCxnSpPr>
            <a:cxnSpLocks noChangeShapeType="1"/>
          </p:cNvCxnSpPr>
          <p:nvPr/>
        </p:nvCxnSpPr>
        <p:spPr bwMode="auto">
          <a:xfrm flipV="1">
            <a:off x="1723647" y="862692"/>
            <a:ext cx="8588989" cy="6124"/>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08" name="Slide Number Placeholder 5"/>
          <p:cNvSpPr txBox="1">
            <a:spLocks noGrp="1"/>
          </p:cNvSpPr>
          <p:nvPr/>
        </p:nvSpPr>
        <p:spPr bwMode="auto">
          <a:xfrm>
            <a:off x="10077450" y="6588125"/>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endParaRPr lang="en-US" altLang="en-US" sz="1000">
              <a:latin typeface="Myriad Pro" charset="0"/>
            </a:endParaRPr>
          </a:p>
        </p:txBody>
      </p:sp>
      <p:sp>
        <p:nvSpPr>
          <p:cNvPr id="7" name="Content Placeholder 2"/>
          <p:cNvSpPr>
            <a:spLocks/>
          </p:cNvSpPr>
          <p:nvPr/>
        </p:nvSpPr>
        <p:spPr bwMode="auto">
          <a:xfrm>
            <a:off x="1571247" y="1174781"/>
            <a:ext cx="9060468" cy="46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a:lnSpc>
                <a:spcPct val="107000"/>
              </a:lnSpc>
              <a:spcBef>
                <a:spcPts val="0"/>
              </a:spcBef>
              <a:spcAft>
                <a:spcPts val="1800"/>
              </a:spcAft>
              <a:buFont typeface="Wingdings" panose="05000000000000000000" pitchFamily="2" charset="2"/>
              <a:buChar char=""/>
            </a:pPr>
            <a:r>
              <a:rPr lang="en-US" sz="2400" u="sng">
                <a:solidFill>
                  <a:schemeClr val="tx2"/>
                </a:solidFill>
                <a:latin typeface="Times New Roman"/>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Introducing the Cortisol Awakening Response Test: A Tool for Managing Chronic Stress, Depression, Obesity, and Type 2 Diabetes</a:t>
            </a:r>
            <a:r>
              <a:rPr lang="en-US" sz="2400">
                <a:solidFill>
                  <a:schemeClr val="tx2"/>
                </a:solidFill>
                <a:latin typeface="Times New Roman"/>
                <a:ea typeface="Calibri" panose="020F0502020204030204" pitchFamily="34" charset="0"/>
                <a:cs typeface="Times New Roman"/>
              </a:rPr>
              <a:t> </a:t>
            </a:r>
            <a:r>
              <a:rPr lang="en-US" sz="2400">
                <a:latin typeface="Times New Roman"/>
                <a:ea typeface="Calibri" panose="020F0502020204030204" pitchFamily="34" charset="0"/>
                <a:cs typeface="Times New Roman"/>
              </a:rPr>
              <a:t>–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2024 </a:t>
            </a:r>
          </a:p>
          <a:p>
            <a:pPr>
              <a:lnSpc>
                <a:spcPct val="107000"/>
              </a:lnSpc>
              <a:spcBef>
                <a:spcPts val="0"/>
              </a:spcBef>
              <a:spcAft>
                <a:spcPts val="1800"/>
              </a:spcAft>
              <a:buFont typeface="Wingdings" panose="05000000000000000000" pitchFamily="2" charset="2"/>
              <a:buChar char=""/>
            </a:pPr>
            <a:r>
              <a:rPr lang="en-US" sz="2400" u="sng">
                <a:solidFill>
                  <a:schemeClr val="tx2"/>
                </a:solidFill>
                <a:latin typeface="Times New Roman"/>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Synergistic Nutrients for Adrenal Support</a:t>
            </a:r>
            <a:r>
              <a:rPr lang="en-US" sz="2400">
                <a:solidFill>
                  <a:schemeClr val="tx2"/>
                </a:solidFill>
                <a:latin typeface="Times New Roman"/>
                <a:ea typeface="Calibri" panose="020F0502020204030204" pitchFamily="34" charset="0"/>
                <a:cs typeface="Times New Roman"/>
              </a:rPr>
              <a:t> </a:t>
            </a:r>
            <a:r>
              <a:rPr lang="en-US" sz="2400">
                <a:latin typeface="Times New Roman"/>
                <a:ea typeface="Calibri" panose="020F0502020204030204" pitchFamily="34" charset="0"/>
                <a:cs typeface="Times New Roman"/>
              </a:rPr>
              <a:t>–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2023 </a:t>
            </a:r>
          </a:p>
          <a:p>
            <a:pPr>
              <a:lnSpc>
                <a:spcPct val="107000"/>
              </a:lnSpc>
              <a:spcBef>
                <a:spcPts val="0"/>
              </a:spcBef>
              <a:spcAft>
                <a:spcPts val="1800"/>
              </a:spcAft>
              <a:buFont typeface="Wingdings" panose="05000000000000000000" pitchFamily="2" charset="2"/>
              <a:buChar char=""/>
            </a:pPr>
            <a:r>
              <a:rPr lang="en-US" sz="2400" u="sng">
                <a:solidFill>
                  <a:schemeClr val="tx2"/>
                </a:solidFill>
                <a:latin typeface="Times New Roman"/>
                <a:ea typeface="Calibri" panose="020F0502020204030204" pitchFamily="34" charset="0"/>
                <a:cs typeface="Times New Roman"/>
                <a:hlinkClick r:id="rId5">
                  <a:extLst>
                    <a:ext uri="{A12FA001-AC4F-418D-AE19-62706E023703}">
                      <ahyp:hlinkClr xmlns:ahyp="http://schemas.microsoft.com/office/drawing/2018/hyperlinkcolor" val="tx"/>
                    </a:ext>
                  </a:extLst>
                </a:hlinkClick>
              </a:rPr>
              <a:t>Cortisol – The Stress Hormone</a:t>
            </a:r>
            <a:r>
              <a:rPr lang="en-US" sz="2400">
                <a:solidFill>
                  <a:schemeClr val="tx2"/>
                </a:solidFill>
                <a:latin typeface="Times New Roman"/>
                <a:ea typeface="Calibri" panose="020F0502020204030204" pitchFamily="34" charset="0"/>
                <a:cs typeface="Times New Roman"/>
              </a:rPr>
              <a:t> </a:t>
            </a:r>
            <a:r>
              <a:rPr lang="en-US" sz="2400">
                <a:latin typeface="Times New Roman"/>
                <a:ea typeface="Calibri" panose="020F0502020204030204" pitchFamily="34" charset="0"/>
                <a:cs typeface="Times New Roman"/>
              </a:rPr>
              <a:t>–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2023 </a:t>
            </a:r>
          </a:p>
          <a:p>
            <a:pPr>
              <a:lnSpc>
                <a:spcPct val="107000"/>
              </a:lnSpc>
              <a:spcBef>
                <a:spcPts val="0"/>
              </a:spcBef>
              <a:spcAft>
                <a:spcPts val="1800"/>
              </a:spcAft>
              <a:buFont typeface="Wingdings" panose="05000000000000000000" pitchFamily="2" charset="2"/>
              <a:buChar char=""/>
            </a:pPr>
            <a:r>
              <a:rPr lang="en-US" sz="2400" u="sng">
                <a:solidFill>
                  <a:schemeClr val="tx2"/>
                </a:solidFill>
                <a:latin typeface="Times New Roman"/>
                <a:ea typeface="Calibri" panose="020F0502020204030204" pitchFamily="34" charset="0"/>
                <a:cs typeface="Times New Roman"/>
                <a:hlinkClick r:id="rId6">
                  <a:extLst>
                    <a:ext uri="{A12FA001-AC4F-418D-AE19-62706E023703}">
                      <ahyp:hlinkClr xmlns:ahyp="http://schemas.microsoft.com/office/drawing/2018/hyperlinkcolor" val="tx"/>
                    </a:ext>
                  </a:extLst>
                </a:hlinkClick>
              </a:rPr>
              <a:t>A Foundational Approach to Adrenal Restoration</a:t>
            </a:r>
            <a:r>
              <a:rPr lang="en-US" sz="2400">
                <a:solidFill>
                  <a:schemeClr val="tx2"/>
                </a:solidFill>
                <a:latin typeface="Times New Roman"/>
                <a:ea typeface="Calibri" panose="020F0502020204030204" pitchFamily="34" charset="0"/>
                <a:cs typeface="Times New Roman"/>
              </a:rPr>
              <a:t> </a:t>
            </a:r>
            <a:r>
              <a:rPr lang="en-US" sz="2400">
                <a:latin typeface="Times New Roman"/>
                <a:ea typeface="Calibri" panose="020F0502020204030204" pitchFamily="34" charset="0"/>
                <a:cs typeface="Times New Roman"/>
              </a:rPr>
              <a:t>– </a:t>
            </a:r>
            <a:r>
              <a:rPr lang="en-US" sz="2400" err="1">
                <a:latin typeface="Times New Roman"/>
                <a:ea typeface="Calibri" panose="020F0502020204030204" pitchFamily="34" charset="0"/>
                <a:cs typeface="Times New Roman"/>
              </a:rPr>
              <a:t>DiagnosTechs</a:t>
            </a:r>
            <a:r>
              <a:rPr lang="en-US" sz="2400">
                <a:latin typeface="Times New Roman"/>
                <a:ea typeface="Calibri" panose="020F0502020204030204" pitchFamily="34" charset="0"/>
                <a:cs typeface="Times New Roman"/>
              </a:rPr>
              <a:t> 2015</a:t>
            </a:r>
          </a:p>
          <a:p>
            <a:pPr eaLnBrk="1" hangingPunct="1">
              <a:spcAft>
                <a:spcPct val="20000"/>
              </a:spcAft>
              <a:buClr>
                <a:schemeClr val="tx1">
                  <a:lumMod val="75000"/>
                  <a:lumOff val="25000"/>
                </a:schemeClr>
              </a:buClr>
              <a:defRPr/>
            </a:pPr>
            <a:endParaRPr lang="en-US" sz="2400">
              <a:latin typeface="+mn-lt"/>
            </a:endParaRPr>
          </a:p>
        </p:txBody>
      </p:sp>
      <p:sp>
        <p:nvSpPr>
          <p:cNvPr id="3" name="Slide Number Placeholder 5">
            <a:extLst>
              <a:ext uri="{FF2B5EF4-FFF2-40B4-BE49-F238E27FC236}">
                <a16:creationId xmlns:a16="http://schemas.microsoft.com/office/drawing/2014/main" id="{9A496EE8-4565-480B-7337-BFB66745547E}"/>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59</a:t>
            </a:fld>
            <a:endParaRPr lang="en-US" altLang="en-US" sz="1000">
              <a:latin typeface="Myriad Pro" charset="0"/>
            </a:endParaRPr>
          </a:p>
        </p:txBody>
      </p:sp>
      <p:sp>
        <p:nvSpPr>
          <p:cNvPr id="5" name="Footer Placeholder 4">
            <a:extLst>
              <a:ext uri="{FF2B5EF4-FFF2-40B4-BE49-F238E27FC236}">
                <a16:creationId xmlns:a16="http://schemas.microsoft.com/office/drawing/2014/main" id="{B34EF3CF-2058-5E7D-1833-0EF23FD80E3F}"/>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281432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2054224" y="177226"/>
            <a:ext cx="5013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Overview: What is the CAR?</a:t>
            </a:r>
          </a:p>
        </p:txBody>
      </p:sp>
      <p:cxnSp>
        <p:nvCxnSpPr>
          <p:cNvPr id="11" name="Straight Connector 10"/>
          <p:cNvCxnSpPr>
            <a:cxnSpLocks noChangeShapeType="1"/>
          </p:cNvCxnSpPr>
          <p:nvPr/>
        </p:nvCxnSpPr>
        <p:spPr bwMode="auto">
          <a:xfrm>
            <a:off x="2055812" y="838200"/>
            <a:ext cx="73914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2054224" y="1041677"/>
            <a:ext cx="7815261"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a:ea typeface="Calibri" panose="020F0502020204030204" pitchFamily="34" charset="0"/>
                <a:cs typeface="Times New Roman"/>
              </a:rPr>
              <a:t>The Cortisol Awakening Response (CAR) is a fascinating phenomenon linked to the health of the Hypothalamic-Pituitary-Adrenal (HPA) axis.</a:t>
            </a:r>
          </a:p>
        </p:txBody>
      </p:sp>
      <p:sp>
        <p:nvSpPr>
          <p:cNvPr id="3" name="Slide Number Placeholder 5">
            <a:extLst>
              <a:ext uri="{FF2B5EF4-FFF2-40B4-BE49-F238E27FC236}">
                <a16:creationId xmlns:a16="http://schemas.microsoft.com/office/drawing/2014/main" id="{1B96BD1E-3457-ECC8-2D44-614D6184424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6</a:t>
            </a:fld>
            <a:endParaRPr lang="en-US" altLang="en-US" sz="1000">
              <a:latin typeface="Myriad Pro" charset="0"/>
            </a:endParaRPr>
          </a:p>
        </p:txBody>
      </p:sp>
      <p:sp>
        <p:nvSpPr>
          <p:cNvPr id="10" name="Footer Placeholder 4">
            <a:extLst>
              <a:ext uri="{FF2B5EF4-FFF2-40B4-BE49-F238E27FC236}">
                <a16:creationId xmlns:a16="http://schemas.microsoft.com/office/drawing/2014/main" id="{C02DE18B-7F8E-03EE-AC78-F550FC96618C}"/>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5" name="Picture 4" descr="A diagram of a brain&#10;&#10;Description automatically generated">
            <a:extLst>
              <a:ext uri="{FF2B5EF4-FFF2-40B4-BE49-F238E27FC236}">
                <a16:creationId xmlns:a16="http://schemas.microsoft.com/office/drawing/2014/main" id="{A6D4259E-4596-6E4A-750A-CE60E0E27EE4}"/>
              </a:ext>
            </a:extLst>
          </p:cNvPr>
          <p:cNvPicPr>
            <a:picLocks noChangeAspect="1"/>
          </p:cNvPicPr>
          <p:nvPr/>
        </p:nvPicPr>
        <p:blipFill>
          <a:blip r:embed="rId3"/>
          <a:stretch>
            <a:fillRect/>
          </a:stretch>
        </p:blipFill>
        <p:spPr>
          <a:xfrm>
            <a:off x="3647329" y="2418669"/>
            <a:ext cx="3924178" cy="3924981"/>
          </a:xfrm>
          <a:prstGeom prst="rect">
            <a:avLst/>
          </a:prstGeom>
        </p:spPr>
      </p:pic>
    </p:spTree>
    <p:extLst>
      <p:ext uri="{BB962C8B-B14F-4D97-AF65-F5344CB8AC3E}">
        <p14:creationId xmlns:p14="http://schemas.microsoft.com/office/powerpoint/2010/main" val="37836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73263" y="150238"/>
            <a:ext cx="2010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References</a:t>
            </a:r>
          </a:p>
        </p:txBody>
      </p:sp>
      <p:cxnSp>
        <p:nvCxnSpPr>
          <p:cNvPr id="11" name="Straight Connector 10"/>
          <p:cNvCxnSpPr>
            <a:cxnSpLocks noChangeShapeType="1"/>
          </p:cNvCxnSpPr>
          <p:nvPr/>
        </p:nvCxnSpPr>
        <p:spPr bwMode="auto">
          <a:xfrm flipV="1">
            <a:off x="2055812" y="838200"/>
            <a:ext cx="6604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67360" y="1044574"/>
            <a:ext cx="7542903" cy="504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a:lnSpc>
                <a:spcPct val="107000"/>
              </a:lnSpc>
              <a:spcBef>
                <a:spcPts val="0"/>
              </a:spcBef>
              <a:spcAft>
                <a:spcPts val="800"/>
              </a:spcAft>
              <a:buFont typeface="Wingdings" panose="05000000000000000000" pitchFamily="2" charset="2"/>
              <a:buChar char=""/>
            </a:pPr>
            <a:r>
              <a:rPr lang="en-US" sz="1400">
                <a:latin typeface="Times New Roman"/>
                <a:ea typeface="Calibri"/>
                <a:cs typeface="Times New Roman"/>
              </a:rPr>
              <a:t>Pruessner JC, Wolf OT, </a:t>
            </a:r>
            <a:r>
              <a:rPr lang="en-US" sz="1400" err="1">
                <a:latin typeface="Times New Roman"/>
                <a:ea typeface="Calibri"/>
                <a:cs typeface="Times New Roman"/>
              </a:rPr>
              <a:t>Hellhammer</a:t>
            </a:r>
            <a:r>
              <a:rPr lang="en-US" sz="1400">
                <a:latin typeface="Times New Roman"/>
                <a:ea typeface="Calibri"/>
                <a:cs typeface="Times New Roman"/>
              </a:rPr>
              <a:t> DH, et al. </a:t>
            </a:r>
            <a:r>
              <a:rPr lang="en-US" sz="1400" u="sng">
                <a:solidFill>
                  <a:schemeClr val="tx2"/>
                </a:solidFill>
                <a:latin typeface="Times New Roman"/>
                <a:ea typeface="Calibri"/>
                <a:cs typeface="Times New Roman"/>
                <a:hlinkClick r:id="rId3">
                  <a:extLst>
                    <a:ext uri="{A12FA001-AC4F-418D-AE19-62706E023703}">
                      <ahyp:hlinkClr xmlns:ahyp="http://schemas.microsoft.com/office/drawing/2018/hyperlinkcolor" val="tx"/>
                    </a:ext>
                  </a:extLst>
                </a:hlinkClick>
              </a:rPr>
              <a:t>Free cortisol levels after awakening: a reliable biological marker for the assessment of adrenocortical activity</a:t>
            </a:r>
            <a:r>
              <a:rPr lang="en-US" sz="1400">
                <a:solidFill>
                  <a:schemeClr val="tx2"/>
                </a:solidFill>
                <a:latin typeface="Times New Roman"/>
                <a:ea typeface="Calibri"/>
                <a:cs typeface="Times New Roman"/>
              </a:rPr>
              <a:t>.</a:t>
            </a:r>
            <a:r>
              <a:rPr lang="en-US" sz="1400">
                <a:latin typeface="Times New Roman"/>
                <a:ea typeface="Calibri"/>
                <a:cs typeface="Times New Roman"/>
              </a:rPr>
              <a:t> </a:t>
            </a:r>
            <a:r>
              <a:rPr lang="en-US" sz="1400" i="1">
                <a:latin typeface="Times New Roman"/>
                <a:ea typeface="Calibri"/>
                <a:cs typeface="Times New Roman"/>
              </a:rPr>
              <a:t>Life Sci</a:t>
            </a:r>
            <a:r>
              <a:rPr lang="en-US" sz="1400">
                <a:latin typeface="Times New Roman"/>
                <a:ea typeface="Calibri"/>
                <a:cs typeface="Times New Roman"/>
              </a:rPr>
              <a:t>. 1997;61(26):2539-49. doi:10.1016/s0024-3205(97)01008-4.</a:t>
            </a:r>
          </a:p>
          <a:p>
            <a:pPr>
              <a:lnSpc>
                <a:spcPct val="107000"/>
              </a:lnSpc>
              <a:spcBef>
                <a:spcPts val="0"/>
              </a:spcBef>
              <a:spcAft>
                <a:spcPts val="800"/>
              </a:spcAft>
              <a:buFont typeface="Wingdings" panose="05000000000000000000" pitchFamily="2" charset="2"/>
              <a:buChar char=""/>
            </a:pPr>
            <a:r>
              <a:rPr lang="en-US" sz="1400">
                <a:latin typeface="Times New Roman"/>
                <a:ea typeface="Calibri"/>
                <a:cs typeface="Times New Roman"/>
              </a:rPr>
              <a:t>Clow A, Hucklebridge F, Thorn L. </a:t>
            </a:r>
            <a:r>
              <a:rPr lang="en-US" sz="1400" u="sng">
                <a:solidFill>
                  <a:schemeClr val="tx2"/>
                </a:solidFill>
                <a:latin typeface="Times New Roman"/>
                <a:ea typeface="Calibri"/>
                <a:cs typeface="Times New Roman"/>
                <a:hlinkClick r:id="rId4">
                  <a:extLst>
                    <a:ext uri="{A12FA001-AC4F-418D-AE19-62706E023703}">
                      <ahyp:hlinkClr xmlns:ahyp="http://schemas.microsoft.com/office/drawing/2018/hyperlinkcolor" val="tx"/>
                    </a:ext>
                  </a:extLst>
                </a:hlinkClick>
              </a:rPr>
              <a:t>The cortisol awakening response in context</a:t>
            </a:r>
            <a:r>
              <a:rPr lang="en-US" sz="1400">
                <a:solidFill>
                  <a:schemeClr val="tx2"/>
                </a:solidFill>
                <a:latin typeface="Times New Roman"/>
                <a:ea typeface="Calibri"/>
                <a:cs typeface="Times New Roman"/>
              </a:rPr>
              <a:t>. </a:t>
            </a:r>
            <a:r>
              <a:rPr lang="en-US" sz="1400" i="1">
                <a:latin typeface="Times New Roman"/>
                <a:ea typeface="Calibri"/>
                <a:cs typeface="Times New Roman"/>
              </a:rPr>
              <a:t>Int Rev </a:t>
            </a:r>
            <a:r>
              <a:rPr lang="en-US" sz="1400" i="1" err="1">
                <a:latin typeface="Times New Roman"/>
                <a:ea typeface="Calibri"/>
                <a:cs typeface="Times New Roman"/>
              </a:rPr>
              <a:t>Neurobiol</a:t>
            </a:r>
            <a:r>
              <a:rPr lang="en-US" sz="1400">
                <a:latin typeface="Times New Roman"/>
                <a:ea typeface="Calibri"/>
                <a:cs typeface="Times New Roman"/>
              </a:rPr>
              <a:t>. 2010;93:153-175. doi:10.1016/S0074-7742(10)93007-9</a:t>
            </a:r>
          </a:p>
          <a:p>
            <a:pPr>
              <a:lnSpc>
                <a:spcPct val="107000"/>
              </a:lnSpc>
              <a:spcBef>
                <a:spcPts val="0"/>
              </a:spcBef>
              <a:spcAft>
                <a:spcPts val="800"/>
              </a:spcAft>
              <a:buFont typeface="Wingdings" panose="05000000000000000000" pitchFamily="2" charset="2"/>
              <a:buChar char=""/>
            </a:pPr>
            <a:r>
              <a:rPr lang="en-US" sz="1400">
                <a:latin typeface="Times New Roman"/>
                <a:ea typeface="Calibri"/>
                <a:cs typeface="Times New Roman"/>
              </a:rPr>
              <a:t>Smyth N, Thorn L, Hucklebridge F, et al. </a:t>
            </a:r>
            <a:r>
              <a:rPr lang="en-US" sz="1400" u="sng">
                <a:solidFill>
                  <a:schemeClr val="tx2"/>
                </a:solidFill>
                <a:latin typeface="Times New Roman"/>
                <a:ea typeface="Calibri"/>
                <a:cs typeface="Times New Roman"/>
                <a:hlinkClick r:id="rId5">
                  <a:extLst>
                    <a:ext uri="{A12FA001-AC4F-418D-AE19-62706E023703}">
                      <ahyp:hlinkClr xmlns:ahyp="http://schemas.microsoft.com/office/drawing/2018/hyperlinkcolor" val="tx"/>
                    </a:ext>
                  </a:extLst>
                </a:hlinkClick>
              </a:rPr>
              <a:t>Detailed time course of the cortisol awakening response in healthy participants</a:t>
            </a:r>
            <a:r>
              <a:rPr lang="en-US" sz="1400">
                <a:solidFill>
                  <a:schemeClr val="tx2"/>
                </a:solidFill>
                <a:latin typeface="Times New Roman"/>
                <a:ea typeface="Calibri"/>
                <a:cs typeface="Times New Roman"/>
              </a:rPr>
              <a:t>.</a:t>
            </a:r>
            <a:r>
              <a:rPr lang="en-US" sz="1400">
                <a:latin typeface="Times New Roman"/>
                <a:ea typeface="Calibri"/>
                <a:cs typeface="Times New Roman"/>
              </a:rPr>
              <a:t> </a:t>
            </a:r>
            <a:r>
              <a:rPr lang="en-US" sz="1400" i="1" err="1">
                <a:latin typeface="Times New Roman"/>
                <a:ea typeface="Calibri"/>
                <a:cs typeface="Times New Roman"/>
              </a:rPr>
              <a:t>Psychoneuroendocrinology</a:t>
            </a:r>
            <a:r>
              <a:rPr lang="en-US" sz="1400">
                <a:latin typeface="Times New Roman"/>
                <a:ea typeface="Calibri"/>
                <a:cs typeface="Times New Roman"/>
              </a:rPr>
              <a:t>. 2015;62:200-203. doi:10.1016/j.psyneuen.2015.08.011</a:t>
            </a:r>
          </a:p>
          <a:p>
            <a:pPr>
              <a:lnSpc>
                <a:spcPct val="107000"/>
              </a:lnSpc>
              <a:spcBef>
                <a:spcPts val="0"/>
              </a:spcBef>
              <a:spcAft>
                <a:spcPts val="800"/>
              </a:spcAft>
              <a:buFont typeface="Wingdings" panose="05000000000000000000" pitchFamily="2" charset="2"/>
              <a:buChar char=""/>
            </a:pPr>
            <a:r>
              <a:rPr lang="en-US" sz="1400">
                <a:latin typeface="Times New Roman"/>
                <a:ea typeface="Calibri"/>
                <a:cs typeface="Times New Roman"/>
              </a:rPr>
              <a:t>Stalder T, Kirschbaum C, </a:t>
            </a:r>
            <a:r>
              <a:rPr lang="en-US" sz="1400" err="1">
                <a:latin typeface="Times New Roman"/>
                <a:ea typeface="Calibri"/>
                <a:cs typeface="Times New Roman"/>
              </a:rPr>
              <a:t>Kudielka</a:t>
            </a:r>
            <a:r>
              <a:rPr lang="en-US" sz="1400">
                <a:latin typeface="Times New Roman"/>
                <a:ea typeface="Calibri"/>
                <a:cs typeface="Times New Roman"/>
              </a:rPr>
              <a:t> BM, et al.</a:t>
            </a:r>
            <a:r>
              <a:rPr lang="en-US" sz="1400">
                <a:solidFill>
                  <a:schemeClr val="tx2"/>
                </a:solidFill>
                <a:latin typeface="Times New Roman"/>
                <a:ea typeface="Calibri"/>
                <a:cs typeface="Times New Roman"/>
              </a:rPr>
              <a:t> </a:t>
            </a:r>
            <a:r>
              <a:rPr lang="en-US" sz="1400" u="sng">
                <a:solidFill>
                  <a:schemeClr val="tx2"/>
                </a:solidFill>
                <a:latin typeface="Times New Roman"/>
                <a:ea typeface="Calibri"/>
                <a:cs typeface="Times New Roman"/>
                <a:hlinkClick r:id="rId6">
                  <a:extLst>
                    <a:ext uri="{A12FA001-AC4F-418D-AE19-62706E023703}">
                      <ahyp:hlinkClr xmlns:ahyp="http://schemas.microsoft.com/office/drawing/2018/hyperlinkcolor" val="tx"/>
                    </a:ext>
                  </a:extLst>
                </a:hlinkClick>
              </a:rPr>
              <a:t>Assessment of the cortisol awakening response: Expert consensus guidelines</a:t>
            </a:r>
            <a:r>
              <a:rPr lang="en-US" sz="1400">
                <a:solidFill>
                  <a:schemeClr val="tx2"/>
                </a:solidFill>
                <a:latin typeface="Times New Roman"/>
                <a:ea typeface="Calibri"/>
                <a:cs typeface="Times New Roman"/>
              </a:rPr>
              <a:t>. </a:t>
            </a:r>
            <a:r>
              <a:rPr lang="en-US" sz="1400" i="1" err="1">
                <a:latin typeface="Times New Roman"/>
                <a:ea typeface="Calibri"/>
                <a:cs typeface="Times New Roman"/>
              </a:rPr>
              <a:t>Psychoneuroendocrinology</a:t>
            </a:r>
            <a:r>
              <a:rPr lang="en-US" sz="1400">
                <a:latin typeface="Times New Roman"/>
                <a:ea typeface="Calibri"/>
                <a:cs typeface="Times New Roman"/>
              </a:rPr>
              <a:t>. 2016;63:414-432. doi:10.1016/j.psyneuen.2015.10.010</a:t>
            </a:r>
          </a:p>
          <a:p>
            <a:pPr>
              <a:lnSpc>
                <a:spcPct val="107000"/>
              </a:lnSpc>
              <a:spcBef>
                <a:spcPts val="0"/>
              </a:spcBef>
              <a:spcAft>
                <a:spcPts val="800"/>
              </a:spcAft>
              <a:buFont typeface="Wingdings" panose="05000000000000000000" pitchFamily="2" charset="2"/>
              <a:buChar char=""/>
            </a:pPr>
            <a:r>
              <a:rPr lang="en-US" sz="1400">
                <a:latin typeface="Times New Roman"/>
                <a:ea typeface="Calibri"/>
                <a:cs typeface="Times New Roman"/>
              </a:rPr>
              <a:t>Law R, Clow A. </a:t>
            </a:r>
            <a:r>
              <a:rPr lang="en-US" sz="1400" u="sng">
                <a:solidFill>
                  <a:schemeClr val="tx2"/>
                </a:solidFill>
                <a:latin typeface="Times New Roman"/>
                <a:ea typeface="Calibri"/>
                <a:cs typeface="Times New Roman"/>
                <a:hlinkClick r:id="rId7">
                  <a:extLst>
                    <a:ext uri="{A12FA001-AC4F-418D-AE19-62706E023703}">
                      <ahyp:hlinkClr xmlns:ahyp="http://schemas.microsoft.com/office/drawing/2018/hyperlinkcolor" val="tx"/>
                    </a:ext>
                  </a:extLst>
                </a:hlinkClick>
              </a:rPr>
              <a:t>Stress, the cortisol awakening response and cognitive function</a:t>
            </a:r>
            <a:r>
              <a:rPr lang="en-US" sz="1400" u="sng">
                <a:solidFill>
                  <a:schemeClr val="tx2"/>
                </a:solidFill>
                <a:latin typeface="Times New Roman"/>
                <a:ea typeface="Calibri"/>
                <a:cs typeface="Times New Roman"/>
              </a:rPr>
              <a:t>.</a:t>
            </a:r>
            <a:r>
              <a:rPr lang="en-US" sz="1400">
                <a:solidFill>
                  <a:schemeClr val="tx2"/>
                </a:solidFill>
                <a:latin typeface="Times New Roman"/>
                <a:ea typeface="Calibri"/>
                <a:cs typeface="Times New Roman"/>
              </a:rPr>
              <a:t> </a:t>
            </a:r>
            <a:r>
              <a:rPr lang="en-US" sz="1400" i="1">
                <a:latin typeface="Times New Roman"/>
                <a:ea typeface="Calibri"/>
                <a:cs typeface="Times New Roman"/>
              </a:rPr>
              <a:t>Int Rev </a:t>
            </a:r>
            <a:r>
              <a:rPr lang="en-US" sz="1400" i="1" err="1">
                <a:latin typeface="Times New Roman"/>
                <a:ea typeface="Calibri"/>
                <a:cs typeface="Times New Roman"/>
              </a:rPr>
              <a:t>Neurobiol</a:t>
            </a:r>
            <a:r>
              <a:rPr lang="en-US" sz="1400">
                <a:latin typeface="Times New Roman"/>
                <a:ea typeface="Calibri"/>
                <a:cs typeface="Times New Roman"/>
              </a:rPr>
              <a:t>. 2020;150:187-217. doi:10.1016/bs.irn.2020.01.001</a:t>
            </a:r>
          </a:p>
          <a:p>
            <a:pPr>
              <a:lnSpc>
                <a:spcPct val="107000"/>
              </a:lnSpc>
              <a:spcBef>
                <a:spcPts val="0"/>
              </a:spcBef>
              <a:spcAft>
                <a:spcPts val="800"/>
              </a:spcAft>
              <a:buFont typeface="Wingdings" panose="05000000000000000000" pitchFamily="2" charset="2"/>
              <a:buChar char=""/>
            </a:pPr>
            <a:r>
              <a:rPr lang="en-US" sz="1400">
                <a:latin typeface="Times New Roman"/>
                <a:ea typeface="Calibri"/>
                <a:cs typeface="Times New Roman"/>
              </a:rPr>
              <a:t>Bowles NP, Thosar SS, Butler MP, et al. </a:t>
            </a:r>
            <a:r>
              <a:rPr lang="en-US" sz="1400" u="sng">
                <a:solidFill>
                  <a:schemeClr val="tx2"/>
                </a:solidFill>
                <a:latin typeface="Times New Roman"/>
                <a:ea typeface="Calibri"/>
                <a:cs typeface="Times New Roman"/>
                <a:hlinkClick r:id="rId8">
                  <a:extLst>
                    <a:ext uri="{A12FA001-AC4F-418D-AE19-62706E023703}">
                      <ahyp:hlinkClr xmlns:ahyp="http://schemas.microsoft.com/office/drawing/2018/hyperlinkcolor" val="tx"/>
                    </a:ext>
                  </a:extLst>
                </a:hlinkClick>
              </a:rPr>
              <a:t>The circadian system modulates the cortisol awakening response in humans</a:t>
            </a:r>
            <a:r>
              <a:rPr lang="en-US" sz="1400">
                <a:solidFill>
                  <a:schemeClr val="tx2"/>
                </a:solidFill>
                <a:latin typeface="Times New Roman"/>
                <a:ea typeface="Calibri"/>
                <a:cs typeface="Times New Roman"/>
              </a:rPr>
              <a:t>.</a:t>
            </a:r>
            <a:r>
              <a:rPr lang="en-US" sz="1400">
                <a:latin typeface="Times New Roman"/>
                <a:ea typeface="Calibri"/>
                <a:cs typeface="Times New Roman"/>
              </a:rPr>
              <a:t> </a:t>
            </a:r>
            <a:r>
              <a:rPr lang="en-US" sz="1400" i="1">
                <a:latin typeface="Times New Roman"/>
                <a:ea typeface="Calibri"/>
                <a:cs typeface="Times New Roman"/>
              </a:rPr>
              <a:t>Front </a:t>
            </a:r>
            <a:r>
              <a:rPr lang="en-US" sz="1400" i="1" err="1">
                <a:latin typeface="Times New Roman"/>
                <a:ea typeface="Calibri"/>
                <a:cs typeface="Times New Roman"/>
              </a:rPr>
              <a:t>Neurosci</a:t>
            </a:r>
            <a:r>
              <a:rPr lang="en-US" sz="1400">
                <a:latin typeface="Times New Roman"/>
                <a:ea typeface="Calibri"/>
                <a:cs typeface="Times New Roman"/>
              </a:rPr>
              <a:t>. 2022;16:995452. doi:10.3389/fnins.2022.995452</a:t>
            </a:r>
          </a:p>
          <a:p>
            <a:pPr>
              <a:lnSpc>
                <a:spcPct val="107000"/>
              </a:lnSpc>
              <a:spcBef>
                <a:spcPts val="0"/>
              </a:spcBef>
              <a:spcAft>
                <a:spcPts val="800"/>
              </a:spcAft>
              <a:buFont typeface="Wingdings" panose="05000000000000000000" pitchFamily="2" charset="2"/>
              <a:buChar char=""/>
            </a:pPr>
            <a:r>
              <a:rPr lang="en-US" sz="1400">
                <a:latin typeface="Times New Roman"/>
                <a:ea typeface="Calibri"/>
                <a:cs typeface="Times New Roman"/>
              </a:rPr>
              <a:t>Stalder T, Oster H, Abelson JL, et al. </a:t>
            </a:r>
            <a:r>
              <a:rPr lang="en-US" sz="1400" u="sng">
                <a:solidFill>
                  <a:schemeClr val="tx2"/>
                </a:solidFill>
                <a:latin typeface="Times New Roman"/>
                <a:ea typeface="Calibri"/>
                <a:cs typeface="Times New Roman"/>
                <a:hlinkClick r:id="rId9" tooltip="https://pubmed.ncbi.nlm.nih.gov/39177247/">
                  <a:extLst>
                    <a:ext uri="{A12FA001-AC4F-418D-AE19-62706E023703}">
                      <ahyp:hlinkClr xmlns:ahyp="http://schemas.microsoft.com/office/drawing/2018/hyperlinkcolor" val="tx"/>
                    </a:ext>
                  </a:extLst>
                </a:hlinkClick>
              </a:rPr>
              <a:t>The cortisol awakening response: regulation and functional significance</a:t>
            </a:r>
            <a:r>
              <a:rPr lang="en-US" sz="1400">
                <a:solidFill>
                  <a:schemeClr val="tx2"/>
                </a:solidFill>
                <a:latin typeface="Times New Roman"/>
                <a:ea typeface="Calibri"/>
                <a:cs typeface="Times New Roman"/>
              </a:rPr>
              <a:t>.</a:t>
            </a:r>
            <a:r>
              <a:rPr lang="en-US" sz="1400">
                <a:latin typeface="Times New Roman"/>
                <a:ea typeface="Calibri"/>
                <a:cs typeface="Times New Roman"/>
              </a:rPr>
              <a:t> </a:t>
            </a:r>
            <a:r>
              <a:rPr lang="en-US" sz="1400" i="1" err="1">
                <a:latin typeface="Times New Roman"/>
                <a:ea typeface="Calibri"/>
                <a:cs typeface="Times New Roman"/>
              </a:rPr>
              <a:t>Endocr</a:t>
            </a:r>
            <a:r>
              <a:rPr lang="en-US" sz="1400" i="1">
                <a:latin typeface="Times New Roman"/>
                <a:ea typeface="Calibri"/>
                <a:cs typeface="Times New Roman"/>
              </a:rPr>
              <a:t> Rev</a:t>
            </a:r>
            <a:r>
              <a:rPr lang="en-US" sz="1400">
                <a:latin typeface="Times New Roman"/>
                <a:ea typeface="Calibri"/>
                <a:cs typeface="Times New Roman"/>
              </a:rPr>
              <a:t>. Published online August 23, 2024. doi:10.1210/</a:t>
            </a:r>
            <a:r>
              <a:rPr lang="en-US" sz="1400" err="1">
                <a:latin typeface="Times New Roman"/>
                <a:ea typeface="Calibri"/>
                <a:cs typeface="Times New Roman"/>
              </a:rPr>
              <a:t>endrev</a:t>
            </a:r>
            <a:r>
              <a:rPr lang="en-US" sz="1400">
                <a:latin typeface="Times New Roman"/>
                <a:ea typeface="Calibri"/>
                <a:cs typeface="Times New Roman"/>
              </a:rPr>
              <a:t>/bnae024</a:t>
            </a:r>
          </a:p>
          <a:p>
            <a:pPr marL="0" indent="0" eaLnBrk="1" hangingPunct="1">
              <a:spcAft>
                <a:spcPct val="20000"/>
              </a:spcAft>
              <a:buClr>
                <a:schemeClr val="tx1">
                  <a:lumMod val="75000"/>
                  <a:lumOff val="25000"/>
                </a:schemeClr>
              </a:buClr>
              <a:buNone/>
              <a:defRPr/>
            </a:pPr>
            <a:endParaRPr lang="en-US" sz="2400">
              <a:latin typeface="+mn-lt"/>
            </a:endParaRPr>
          </a:p>
        </p:txBody>
      </p:sp>
      <p:sp>
        <p:nvSpPr>
          <p:cNvPr id="3" name="Slide Number Placeholder 5">
            <a:extLst>
              <a:ext uri="{FF2B5EF4-FFF2-40B4-BE49-F238E27FC236}">
                <a16:creationId xmlns:a16="http://schemas.microsoft.com/office/drawing/2014/main" id="{90E46F00-949E-6378-EB08-1D4008B12349}"/>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60</a:t>
            </a:fld>
            <a:endParaRPr lang="en-US" altLang="en-US" sz="1000">
              <a:latin typeface="Myriad Pro" charset="0"/>
            </a:endParaRPr>
          </a:p>
        </p:txBody>
      </p:sp>
    </p:spTree>
    <p:extLst>
      <p:ext uri="{BB962C8B-B14F-4D97-AF65-F5344CB8AC3E}">
        <p14:creationId xmlns:p14="http://schemas.microsoft.com/office/powerpoint/2010/main" val="374227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4"/>
          <p:cNvSpPr txBox="1">
            <a:spLocks/>
          </p:cNvSpPr>
          <p:nvPr/>
        </p:nvSpPr>
        <p:spPr bwMode="auto">
          <a:xfrm>
            <a:off x="3198812" y="1676400"/>
            <a:ext cx="62515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600">
                <a:latin typeface="Times New Roman" panose="02020603050405020304" pitchFamily="18" charset="0"/>
                <a:cs typeface="Times New Roman" panose="02020603050405020304" pitchFamily="18" charset="0"/>
              </a:rPr>
              <a:t>Thank you for attending!</a:t>
            </a:r>
          </a:p>
        </p:txBody>
      </p:sp>
      <p:sp>
        <p:nvSpPr>
          <p:cNvPr id="118786" name="Rectangle 5"/>
          <p:cNvSpPr txBox="1">
            <a:spLocks/>
          </p:cNvSpPr>
          <p:nvPr/>
        </p:nvSpPr>
        <p:spPr bwMode="auto">
          <a:xfrm>
            <a:off x="2436812" y="3048000"/>
            <a:ext cx="66008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Font typeface="Arial" pitchFamily="34" charset="0"/>
              <a:buNone/>
            </a:pPr>
            <a:r>
              <a:rPr lang="en-US" altLang="en-US" sz="3600">
                <a:latin typeface="Times New Roman" panose="02020603050405020304" pitchFamily="18" charset="0"/>
                <a:cs typeface="Times New Roman" panose="02020603050405020304" pitchFamily="18" charset="0"/>
              </a:rPr>
              <a:t>We look forward to hearing from you soon.</a:t>
            </a:r>
          </a:p>
        </p:txBody>
      </p:sp>
      <p:cxnSp>
        <p:nvCxnSpPr>
          <p:cNvPr id="10" name="Straight Connector 9"/>
          <p:cNvCxnSpPr>
            <a:cxnSpLocks noChangeShapeType="1"/>
          </p:cNvCxnSpPr>
          <p:nvPr/>
        </p:nvCxnSpPr>
        <p:spPr bwMode="auto">
          <a:xfrm>
            <a:off x="3275012" y="2895600"/>
            <a:ext cx="4572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9DFAA20E-8E12-9DD1-F2F4-B9B1E191E6FD}"/>
              </a:ext>
            </a:extLst>
          </p:cNvPr>
          <p:cNvPicPr>
            <a:picLocks noChangeAspect="1"/>
          </p:cNvPicPr>
          <p:nvPr/>
        </p:nvPicPr>
        <p:blipFill>
          <a:blip r:embed="rId3"/>
          <a:stretch>
            <a:fillRect/>
          </a:stretch>
        </p:blipFill>
        <p:spPr>
          <a:xfrm>
            <a:off x="41229" y="6349269"/>
            <a:ext cx="1252584" cy="465873"/>
          </a:xfrm>
          <a:prstGeom prst="rect">
            <a:avLst/>
          </a:prstGeom>
        </p:spPr>
      </p:pic>
      <p:sp>
        <p:nvSpPr>
          <p:cNvPr id="5" name="Slide Number Placeholder 5">
            <a:extLst>
              <a:ext uri="{FF2B5EF4-FFF2-40B4-BE49-F238E27FC236}">
                <a16:creationId xmlns:a16="http://schemas.microsoft.com/office/drawing/2014/main" id="{1D427CB7-DA73-3AA4-A126-63C9C7B2BF0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61</a:t>
            </a:fld>
            <a:endParaRPr lang="en-US" altLang="en-US" sz="1000">
              <a:latin typeface="Myriad Pro" charset="0"/>
            </a:endParaRPr>
          </a:p>
        </p:txBody>
      </p:sp>
      <p:sp>
        <p:nvSpPr>
          <p:cNvPr id="7" name="Footer Placeholder 4">
            <a:extLst>
              <a:ext uri="{FF2B5EF4-FFF2-40B4-BE49-F238E27FC236}">
                <a16:creationId xmlns:a16="http://schemas.microsoft.com/office/drawing/2014/main" id="{7D487DA5-F905-E1BA-2485-4F373DDA5767}"/>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2054224" y="177226"/>
            <a:ext cx="5013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Overview: What is the CAR?</a:t>
            </a:r>
          </a:p>
        </p:txBody>
      </p:sp>
      <p:cxnSp>
        <p:nvCxnSpPr>
          <p:cNvPr id="11" name="Straight Connector 10"/>
          <p:cNvCxnSpPr>
            <a:cxnSpLocks noChangeShapeType="1"/>
          </p:cNvCxnSpPr>
          <p:nvPr/>
        </p:nvCxnSpPr>
        <p:spPr bwMode="auto">
          <a:xfrm>
            <a:off x="2055812" y="838200"/>
            <a:ext cx="73914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2054224" y="1041677"/>
            <a:ext cx="7815261"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a:spcAft>
                <a:spcPct val="20000"/>
              </a:spcAft>
              <a:buClr>
                <a:srgbClr val="FFFFFF"/>
              </a:buClr>
              <a:defRPr/>
            </a:pPr>
            <a:r>
              <a:rPr lang="en-US" sz="2400">
                <a:latin typeface="Times New Roman"/>
                <a:ea typeface="Calibri" panose="020F0502020204030204" pitchFamily="34" charset="0"/>
                <a:cs typeface="Times New Roman"/>
              </a:rPr>
              <a:t>A healthy CAR enhances alertness, cognitive awareness, physical mobilization, and energy levels, shaping how a person performs during the day ahead.</a:t>
            </a:r>
            <a:endParaRPr lang="en-US"/>
          </a:p>
          <a:p>
            <a:pPr eaLnBrk="1" hangingPunct="1">
              <a:spcAft>
                <a:spcPct val="20000"/>
              </a:spcAft>
              <a:buClr>
                <a:schemeClr val="tx1">
                  <a:lumMod val="75000"/>
                  <a:lumOff val="25000"/>
                </a:schemeClr>
              </a:buClr>
              <a:defRPr/>
            </a:pPr>
            <a:r>
              <a:rPr lang="en-US" sz="2400">
                <a:latin typeface="Times New Roman"/>
                <a:ea typeface="Calibri" panose="020F0502020204030204" pitchFamily="34" charset="0"/>
                <a:cs typeface="Times New Roman"/>
              </a:rPr>
              <a:t>A healthy CAR also improves memory and mood, reduces                                               inflammation, and promotes immune tolerance.</a:t>
            </a:r>
          </a:p>
        </p:txBody>
      </p:sp>
      <p:sp>
        <p:nvSpPr>
          <p:cNvPr id="3" name="Slide Number Placeholder 5">
            <a:extLst>
              <a:ext uri="{FF2B5EF4-FFF2-40B4-BE49-F238E27FC236}">
                <a16:creationId xmlns:a16="http://schemas.microsoft.com/office/drawing/2014/main" id="{1B96BD1E-3457-ECC8-2D44-614D61844248}"/>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7</a:t>
            </a:fld>
            <a:endParaRPr lang="en-US" altLang="en-US" sz="1000">
              <a:latin typeface="Myriad Pro" charset="0"/>
            </a:endParaRPr>
          </a:p>
        </p:txBody>
      </p:sp>
      <p:sp>
        <p:nvSpPr>
          <p:cNvPr id="10" name="Footer Placeholder 4">
            <a:extLst>
              <a:ext uri="{FF2B5EF4-FFF2-40B4-BE49-F238E27FC236}">
                <a16:creationId xmlns:a16="http://schemas.microsoft.com/office/drawing/2014/main" id="{C02DE18B-7F8E-03EE-AC78-F550FC96618C}"/>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2" name="Picture 1" descr="A person sitting on a bed looking out the window&#10;&#10;Description automatically generated">
            <a:extLst>
              <a:ext uri="{FF2B5EF4-FFF2-40B4-BE49-F238E27FC236}">
                <a16:creationId xmlns:a16="http://schemas.microsoft.com/office/drawing/2014/main" id="{CAC600A1-76A3-4404-9047-91BB26E74CAE}"/>
              </a:ext>
            </a:extLst>
          </p:cNvPr>
          <p:cNvPicPr>
            <a:picLocks noChangeAspect="1"/>
          </p:cNvPicPr>
          <p:nvPr/>
        </p:nvPicPr>
        <p:blipFill>
          <a:blip r:embed="rId3"/>
          <a:stretch>
            <a:fillRect/>
          </a:stretch>
        </p:blipFill>
        <p:spPr>
          <a:xfrm>
            <a:off x="3186480" y="3333752"/>
            <a:ext cx="4989399" cy="2786743"/>
          </a:xfrm>
          <a:prstGeom prst="rect">
            <a:avLst/>
          </a:prstGeom>
        </p:spPr>
      </p:pic>
    </p:spTree>
    <p:extLst>
      <p:ext uri="{BB962C8B-B14F-4D97-AF65-F5344CB8AC3E}">
        <p14:creationId xmlns:p14="http://schemas.microsoft.com/office/powerpoint/2010/main" val="180170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3412" y="81125"/>
            <a:ext cx="3833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panose="02020603050405020304" pitchFamily="18" charset="0"/>
                <a:cs typeface="Times New Roman" panose="02020603050405020304" pitchFamily="18" charset="0"/>
              </a:rPr>
              <a:t>History and Overview</a:t>
            </a:r>
          </a:p>
        </p:txBody>
      </p:sp>
      <p:cxnSp>
        <p:nvCxnSpPr>
          <p:cNvPr id="11" name="Straight Connector 10"/>
          <p:cNvCxnSpPr>
            <a:cxnSpLocks noChangeShapeType="1"/>
          </p:cNvCxnSpPr>
          <p:nvPr/>
        </p:nvCxnSpPr>
        <p:spPr bwMode="auto">
          <a:xfrm>
            <a:off x="1936750" y="685800"/>
            <a:ext cx="7739062"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34021" y="791948"/>
            <a:ext cx="807113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eaLnBrk="1" hangingPunct="1">
              <a:spcAft>
                <a:spcPct val="20000"/>
              </a:spcAft>
              <a:buClr>
                <a:schemeClr val="tx1">
                  <a:lumMod val="75000"/>
                  <a:lumOff val="25000"/>
                </a:schemeClr>
              </a:buClr>
              <a:defRPr/>
            </a:pPr>
            <a:r>
              <a:rPr lang="en-US" sz="2400">
                <a:latin typeface="Times New Roman" panose="02020603050405020304" pitchFamily="18" charset="0"/>
                <a:ea typeface="Calibri" panose="020F0502020204030204" pitchFamily="34" charset="0"/>
                <a:cs typeface="Times New Roman" panose="02020603050405020304" pitchFamily="18" charset="0"/>
              </a:rPr>
              <a:t>First studied in 1997, the CAR provides essential insights into the physiological state upon waking. </a:t>
            </a:r>
          </a:p>
          <a:p>
            <a:pPr eaLnBrk="1" hangingPunct="1">
              <a:spcAft>
                <a:spcPct val="20000"/>
              </a:spcAft>
              <a:buClr>
                <a:schemeClr val="tx1">
                  <a:lumMod val="75000"/>
                  <a:lumOff val="25000"/>
                </a:schemeClr>
              </a:buClr>
              <a:defRPr/>
            </a:pPr>
            <a:r>
              <a:rPr lang="en-US" sz="2400">
                <a:latin typeface="Times New Roman" panose="02020603050405020304" pitchFamily="18" charset="0"/>
                <a:ea typeface="Calibri" panose="020F0502020204030204" pitchFamily="34" charset="0"/>
                <a:cs typeface="Times New Roman" panose="02020603050405020304" pitchFamily="18" charset="0"/>
              </a:rPr>
              <a:t>A healthy CAR is characterized by a 50% or greater increase in salivary cortisol within 30 minutes of awakening.</a:t>
            </a:r>
            <a:endParaRPr lang="en-US" altLang="en-US" sz="24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Slide Number Placeholder 5">
            <a:extLst>
              <a:ext uri="{FF2B5EF4-FFF2-40B4-BE49-F238E27FC236}">
                <a16:creationId xmlns:a16="http://schemas.microsoft.com/office/drawing/2014/main" id="{E043D019-A670-8FF0-670F-66C231E5A097}"/>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8</a:t>
            </a:fld>
            <a:endParaRPr lang="en-US" altLang="en-US" sz="1000">
              <a:latin typeface="Myriad Pro" charset="0"/>
            </a:endParaRPr>
          </a:p>
        </p:txBody>
      </p:sp>
      <p:sp>
        <p:nvSpPr>
          <p:cNvPr id="8" name="Footer Placeholder 4">
            <a:extLst>
              <a:ext uri="{FF2B5EF4-FFF2-40B4-BE49-F238E27FC236}">
                <a16:creationId xmlns:a16="http://schemas.microsoft.com/office/drawing/2014/main" id="{3E9A1A59-D75F-877B-9D64-020239F221EA}"/>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pic>
        <p:nvPicPr>
          <p:cNvPr id="2" name="Picture 1">
            <a:extLst>
              <a:ext uri="{FF2B5EF4-FFF2-40B4-BE49-F238E27FC236}">
                <a16:creationId xmlns:a16="http://schemas.microsoft.com/office/drawing/2014/main" id="{72CF307E-F8F2-47DD-DFE7-368DD6355FFF}"/>
              </a:ext>
            </a:extLst>
          </p:cNvPr>
          <p:cNvPicPr>
            <a:picLocks noChangeAspect="1"/>
          </p:cNvPicPr>
          <p:nvPr/>
        </p:nvPicPr>
        <p:blipFill>
          <a:blip r:embed="rId3"/>
          <a:stretch>
            <a:fillRect/>
          </a:stretch>
        </p:blipFill>
        <p:spPr>
          <a:xfrm>
            <a:off x="3369485" y="2681968"/>
            <a:ext cx="4871669" cy="3747408"/>
          </a:xfrm>
          <a:prstGeom prst="rect">
            <a:avLst/>
          </a:prstGeom>
        </p:spPr>
      </p:pic>
    </p:spTree>
    <p:extLst>
      <p:ext uri="{BB962C8B-B14F-4D97-AF65-F5344CB8AC3E}">
        <p14:creationId xmlns:p14="http://schemas.microsoft.com/office/powerpoint/2010/main" val="23869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9"/>
          <p:cNvSpPr>
            <a:spLocks noChangeArrowheads="1"/>
          </p:cNvSpPr>
          <p:nvPr/>
        </p:nvSpPr>
        <p:spPr bwMode="auto">
          <a:xfrm>
            <a:off x="1903412" y="101025"/>
            <a:ext cx="5013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3200">
                <a:latin typeface="Times New Roman"/>
                <a:ea typeface="MS PGothic"/>
                <a:cs typeface="Times New Roman"/>
              </a:rPr>
              <a:t>Overview: What is the CAR?</a:t>
            </a:r>
          </a:p>
        </p:txBody>
      </p:sp>
      <p:cxnSp>
        <p:nvCxnSpPr>
          <p:cNvPr id="11" name="Straight Connector 10"/>
          <p:cNvCxnSpPr>
            <a:cxnSpLocks noChangeShapeType="1"/>
          </p:cNvCxnSpPr>
          <p:nvPr/>
        </p:nvCxnSpPr>
        <p:spPr bwMode="auto">
          <a:xfrm>
            <a:off x="1979612" y="734786"/>
            <a:ext cx="70104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2"/>
          <p:cNvSpPr>
            <a:spLocks/>
          </p:cNvSpPr>
          <p:nvPr/>
        </p:nvSpPr>
        <p:spPr bwMode="auto">
          <a:xfrm>
            <a:off x="1903412" y="838200"/>
            <a:ext cx="7236764"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16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Calibri" pitchFamily="34" charset="0"/>
                <a:ea typeface="MS PGothic" pitchFamily="34" charset="-128"/>
              </a:defRPr>
            </a:lvl9pPr>
          </a:lstStyle>
          <a:p>
            <a:pPr marL="0" indent="0" eaLnBrk="1" hangingPunct="1">
              <a:spcAft>
                <a:spcPct val="20000"/>
              </a:spcAft>
              <a:buClr>
                <a:schemeClr val="tx1">
                  <a:lumMod val="75000"/>
                  <a:lumOff val="25000"/>
                </a:schemeClr>
              </a:buClr>
              <a:buNone/>
              <a:defRPr/>
            </a:pPr>
            <a:r>
              <a:rPr lang="en-US">
                <a:latin typeface="Times New Roman" panose="02020603050405020304" pitchFamily="18" charset="0"/>
                <a:ea typeface="Calibri" panose="020F0502020204030204" pitchFamily="34" charset="0"/>
                <a:cs typeface="Times New Roman" panose="02020603050405020304" pitchFamily="18" charset="0"/>
              </a:rPr>
              <a:t>The CAR is a natural adaptive mechanism that influences mood, ability, and performance.</a:t>
            </a:r>
            <a:endParaRPr lang="en-US" altLang="en-US">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52125F8-8968-3A2E-C591-C5EE6C2A39CE}"/>
              </a:ext>
            </a:extLst>
          </p:cNvPr>
          <p:cNvPicPr>
            <a:picLocks noChangeAspect="1"/>
          </p:cNvPicPr>
          <p:nvPr/>
        </p:nvPicPr>
        <p:blipFill>
          <a:blip r:embed="rId3"/>
          <a:stretch>
            <a:fillRect/>
          </a:stretch>
        </p:blipFill>
        <p:spPr>
          <a:xfrm>
            <a:off x="2640970" y="2060378"/>
            <a:ext cx="5456393" cy="3633531"/>
          </a:xfrm>
          <a:prstGeom prst="rect">
            <a:avLst/>
          </a:prstGeom>
        </p:spPr>
      </p:pic>
      <p:sp>
        <p:nvSpPr>
          <p:cNvPr id="3" name="Slide Number Placeholder 5">
            <a:extLst>
              <a:ext uri="{FF2B5EF4-FFF2-40B4-BE49-F238E27FC236}">
                <a16:creationId xmlns:a16="http://schemas.microsoft.com/office/drawing/2014/main" id="{8842DBAC-A344-6261-D0FD-C698CE2D0C96}"/>
              </a:ext>
            </a:extLst>
          </p:cNvPr>
          <p:cNvSpPr txBox="1">
            <a:spLocks noGrp="1"/>
          </p:cNvSpPr>
          <p:nvPr/>
        </p:nvSpPr>
        <p:spPr bwMode="auto">
          <a:xfrm>
            <a:off x="11652250" y="6430962"/>
            <a:ext cx="461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C36CCACC-37E5-42C4-880F-62DFF6864D73}" type="slidenum">
              <a:rPr lang="en-US" altLang="en-US" sz="1000">
                <a:latin typeface="Myriad Pro" charset="0"/>
              </a:rPr>
              <a:pPr algn="r" eaLnBrk="1" hangingPunct="1"/>
              <a:t>9</a:t>
            </a:fld>
            <a:endParaRPr lang="en-US" altLang="en-US" sz="1000">
              <a:latin typeface="Myriad Pro" charset="0"/>
            </a:endParaRPr>
          </a:p>
        </p:txBody>
      </p:sp>
      <p:sp>
        <p:nvSpPr>
          <p:cNvPr id="6" name="Footer Placeholder 4">
            <a:extLst>
              <a:ext uri="{FF2B5EF4-FFF2-40B4-BE49-F238E27FC236}">
                <a16:creationId xmlns:a16="http://schemas.microsoft.com/office/drawing/2014/main" id="{6823F4A6-B6CE-D727-006D-C9F03ED5E75B}"/>
              </a:ext>
            </a:extLst>
          </p:cNvPr>
          <p:cNvSpPr>
            <a:spLocks noGrp="1"/>
          </p:cNvSpPr>
          <p:nvPr>
            <p:ph type="ftr" sz="quarter" idx="11"/>
          </p:nvPr>
        </p:nvSpPr>
        <p:spPr>
          <a:xfrm>
            <a:off x="8532812" y="6349269"/>
            <a:ext cx="2514600" cy="365125"/>
          </a:xfrm>
        </p:spPr>
        <p:txBody>
          <a:bodyPr/>
          <a:lstStyle/>
          <a:p>
            <a:pPr algn="ctr"/>
            <a:r>
              <a:rPr lang="en-US"/>
              <a:t>	DiagnosTechs - Proprietary</a:t>
            </a:r>
          </a:p>
        </p:txBody>
      </p:sp>
    </p:spTree>
    <p:extLst>
      <p:ext uri="{BB962C8B-B14F-4D97-AF65-F5344CB8AC3E}">
        <p14:creationId xmlns:p14="http://schemas.microsoft.com/office/powerpoint/2010/main" val="148701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99E50CA84F124186C39ACFAE96B708" ma:contentTypeVersion="4" ma:contentTypeDescription="Create a new document." ma:contentTypeScope="" ma:versionID="43aa4592fc970ba3de0c50b35a709fcc">
  <xsd:schema xmlns:xsd="http://www.w3.org/2001/XMLSchema" xmlns:xs="http://www.w3.org/2001/XMLSchema" xmlns:p="http://schemas.microsoft.com/office/2006/metadata/properties" xmlns:ns2="e4ae1305-34ed-4c65-91ed-acf3c747ea81" targetNamespace="http://schemas.microsoft.com/office/2006/metadata/properties" ma:root="true" ma:fieldsID="b4c99c14b9bb505e3ab570a93cd35e8b" ns2:_="">
    <xsd:import namespace="e4ae1305-34ed-4c65-91ed-acf3c747ea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ae1305-34ed-4c65-91ed-acf3c747ea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B57BDE-93C2-4954-AFFC-34DE149FF575}">
  <ds:schemaRefs>
    <ds:schemaRef ds:uri="http://schemas.microsoft.com/sharepoint/v3/contenttype/forms"/>
  </ds:schemaRefs>
</ds:datastoreItem>
</file>

<file path=customXml/itemProps2.xml><?xml version="1.0" encoding="utf-8"?>
<ds:datastoreItem xmlns:ds="http://schemas.openxmlformats.org/officeDocument/2006/customXml" ds:itemID="{8631B387-6B34-4F31-A347-1868E7809A94}">
  <ds:schemaRefs>
    <ds:schemaRef ds:uri="e4ae1305-34ed-4c65-91ed-acf3c747ea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D58DA1-3AD7-4D5C-9475-D92EC22D6C90}">
  <ds:schemaRefs>
    <ds:schemaRef ds:uri="e4ae1305-34ed-4c65-91ed-acf3c747ea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TM04033921[[fn=Damask]]</Template>
  <Application>Microsoft Office PowerPoint</Application>
  <PresentationFormat>Custom</PresentationFormat>
  <Slides>61</Slides>
  <Notes>61</Notes>
  <HiddenSlides>0</HiddenSlide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Damask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Shellie Homfeldt</dc:creator>
  <cp:revision>2</cp:revision>
  <dcterms:created xsi:type="dcterms:W3CDTF">2024-09-19T23:07:33Z</dcterms:created>
  <dcterms:modified xsi:type="dcterms:W3CDTF">2024-10-10T22:37:17Z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0x0101001799E50CA84F124186C39ACFAE96B708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